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6858000" cx="12192000"/>
  <p:notesSz cx="6858000" cy="9144000"/>
  <p:embeddedFontLst>
    <p:embeddedFont>
      <p:font typeface="Century Gothic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CenturyGothic-bold.fntdata"/><Relationship Id="rId10" Type="http://schemas.openxmlformats.org/officeDocument/2006/relationships/font" Target="fonts/CenturyGothic-regular.fntdata"/><Relationship Id="rId13" Type="http://schemas.openxmlformats.org/officeDocument/2006/relationships/font" Target="fonts/CenturyGothic-boldItalic.fntdata"/><Relationship Id="rId12" Type="http://schemas.openxmlformats.org/officeDocument/2006/relationships/font" Target="fonts/CenturyGothic-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70e3d9d245_1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70e3d9d245_1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g70e3d9d245_1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70e3d9d245_1_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70e3d9d245_1_1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g70e3d9d245_1_12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70e3d9d245_1_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70e3d9d245_1_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g70e3d9d245_1_6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70e3d9d245_1_2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70e3d9d245_1_2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g70e3d9d245_1_22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Relationship Id="rId4" Type="http://schemas.openxmlformats.org/officeDocument/2006/relationships/image" Target="../media/image6.png"/><Relationship Id="rId5" Type="http://schemas.openxmlformats.org/officeDocument/2006/relationships/image" Target="../media/image8.png"/><Relationship Id="rId6" Type="http://schemas.openxmlformats.org/officeDocument/2006/relationships/image" Target="../media/image7.png"/><Relationship Id="rId7" Type="http://schemas.openxmlformats.org/officeDocument/2006/relationships/image" Target="../media/image10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Relationship Id="rId4" Type="http://schemas.openxmlformats.org/officeDocument/2006/relationships/image" Target="../media/image4.png"/><Relationship Id="rId5" Type="http://schemas.openxmlformats.org/officeDocument/2006/relationships/image" Target="../media/image3.png"/><Relationship Id="rId6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Relationship Id="rId4" Type="http://schemas.openxmlformats.org/officeDocument/2006/relationships/image" Target="../media/image9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1.png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/>
          <p:nvPr>
            <p:ph type="ctrTitle"/>
          </p:nvPr>
        </p:nvSpPr>
        <p:spPr>
          <a:xfrm>
            <a:off x="0" y="1122363"/>
            <a:ext cx="12192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/>
              <a:t>A.I. for Nuclear Physics</a:t>
            </a:r>
            <a:endParaRPr/>
          </a:p>
        </p:txBody>
      </p:sp>
      <p:pic>
        <p:nvPicPr>
          <p:cNvPr id="90" name="Google Shape;90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778392"/>
            <a:ext cx="12128500" cy="412750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3"/>
          <p:cNvSpPr txBox="1"/>
          <p:nvPr>
            <p:ph idx="1" type="subTitle"/>
          </p:nvPr>
        </p:nvSpPr>
        <p:spPr>
          <a:xfrm>
            <a:off x="0" y="5249883"/>
            <a:ext cx="12192000" cy="144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800"/>
              <a:buNone/>
            </a:pPr>
            <a:r>
              <a:rPr b="1" lang="en-US" sz="3000">
                <a:solidFill>
                  <a:schemeClr val="accent3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Rahul Jain</a:t>
            </a:r>
            <a:endParaRPr b="1" sz="3000">
              <a:solidFill>
                <a:schemeClr val="accent3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800"/>
              <a:buNone/>
            </a:pPr>
            <a:r>
              <a:rPr b="1" lang="en-US" sz="3000">
                <a:solidFill>
                  <a:schemeClr val="accent3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March 4, 2020</a:t>
            </a:r>
            <a:endParaRPr b="1" sz="3000">
              <a:solidFill>
                <a:schemeClr val="accent3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92" name="Google Shape;92;p13"/>
          <p:cNvSpPr txBox="1"/>
          <p:nvPr>
            <p:ph idx="1" type="subTitle"/>
          </p:nvPr>
        </p:nvSpPr>
        <p:spPr>
          <a:xfrm>
            <a:off x="7342025" y="1239775"/>
            <a:ext cx="4777800" cy="285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800"/>
              <a:buNone/>
            </a:pPr>
            <a:r>
              <a:rPr b="1" lang="en-US" sz="4800">
                <a:solidFill>
                  <a:schemeClr val="accent3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Extrapolating Nuclear Masses using Bayesian GPR</a:t>
            </a:r>
            <a:endParaRPr b="1" sz="4800">
              <a:solidFill>
                <a:schemeClr val="accent3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14"/>
          <p:cNvPicPr preferRelativeResize="0"/>
          <p:nvPr/>
        </p:nvPicPr>
        <p:blipFill rotWithShape="1">
          <a:blip r:embed="rId3">
            <a:alphaModFix/>
          </a:blip>
          <a:srcRect b="82644" l="0" r="0" t="1"/>
          <a:stretch/>
        </p:blipFill>
        <p:spPr>
          <a:xfrm>
            <a:off x="838200" y="168369"/>
            <a:ext cx="10515601" cy="1025336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4"/>
          <p:cNvSpPr txBox="1"/>
          <p:nvPr>
            <p:ph idx="4294967295" type="subTitle"/>
          </p:nvPr>
        </p:nvSpPr>
        <p:spPr>
          <a:xfrm>
            <a:off x="1040850" y="325375"/>
            <a:ext cx="11155200" cy="102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800"/>
              <a:buNone/>
            </a:pPr>
            <a:r>
              <a:rPr b="1" lang="en-US" sz="48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Motivation</a:t>
            </a:r>
            <a:endParaRPr b="1" sz="480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grpSp>
        <p:nvGrpSpPr>
          <p:cNvPr id="100" name="Google Shape;100;p14"/>
          <p:cNvGrpSpPr/>
          <p:nvPr/>
        </p:nvGrpSpPr>
        <p:grpSpPr>
          <a:xfrm>
            <a:off x="431302" y="1350708"/>
            <a:ext cx="7731703" cy="5371339"/>
            <a:chOff x="1040850" y="1350775"/>
            <a:chExt cx="7118777" cy="4766050"/>
          </a:xfrm>
        </p:grpSpPr>
        <p:pic>
          <p:nvPicPr>
            <p:cNvPr id="101" name="Google Shape;101;p14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1040850" y="3733800"/>
              <a:ext cx="3744750" cy="23830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2" name="Google Shape;102;p14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4414877" y="3733800"/>
              <a:ext cx="3744750" cy="238301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3" name="Google Shape;103;p14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1040850" y="1350775"/>
              <a:ext cx="3744752" cy="238302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4" name="Google Shape;104;p14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4403125" y="1350775"/>
              <a:ext cx="3744750" cy="238303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05" name="Google Shape;105;p14"/>
          <p:cNvSpPr txBox="1"/>
          <p:nvPr/>
        </p:nvSpPr>
        <p:spPr>
          <a:xfrm>
            <a:off x="7634225" y="1472925"/>
            <a:ext cx="4212900" cy="525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just">
              <a:spcBef>
                <a:spcPts val="0"/>
              </a:spcBef>
              <a:spcAft>
                <a:spcPts val="0"/>
              </a:spcAft>
              <a:buSzPts val="3000"/>
              <a:buFont typeface="Calibri"/>
              <a:buChar char="●"/>
            </a:pPr>
            <a:r>
              <a:rPr lang="en-US" sz="3000">
                <a:latin typeface="Calibri"/>
                <a:ea typeface="Calibri"/>
                <a:cs typeface="Calibri"/>
                <a:sym typeface="Calibri"/>
              </a:rPr>
              <a:t>Different theoretical mass models have very different uncertainties.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  <a:p>
            <a:pPr indent="-419100" lvl="0" marL="457200" rtl="0" algn="just">
              <a:spcBef>
                <a:spcPts val="1000"/>
              </a:spcBef>
              <a:spcAft>
                <a:spcPts val="0"/>
              </a:spcAft>
              <a:buSzPts val="3000"/>
              <a:buFont typeface="Calibri"/>
              <a:buChar char="●"/>
            </a:pPr>
            <a:r>
              <a:rPr lang="en-US" sz="3000">
                <a:latin typeface="Calibri"/>
                <a:ea typeface="Calibri"/>
                <a:cs typeface="Calibri"/>
                <a:sym typeface="Calibri"/>
              </a:rPr>
              <a:t>These uncertainties are not very well propagated to the region of interest. 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06" name="Google Shape;106;p14"/>
          <p:cNvCxnSpPr/>
          <p:nvPr/>
        </p:nvCxnSpPr>
        <p:spPr>
          <a:xfrm flipH="1" rot="10800000">
            <a:off x="1522325" y="2486950"/>
            <a:ext cx="1642800" cy="994800"/>
          </a:xfrm>
          <a:prstGeom prst="straightConnector1">
            <a:avLst/>
          </a:prstGeom>
          <a:noFill/>
          <a:ln cap="flat" cmpd="sng" w="38100">
            <a:solidFill>
              <a:srgbClr val="4A86E8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07" name="Google Shape;107;p14"/>
          <p:cNvSpPr txBox="1"/>
          <p:nvPr/>
        </p:nvSpPr>
        <p:spPr>
          <a:xfrm>
            <a:off x="2414125" y="2814375"/>
            <a:ext cx="1221000" cy="28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4A86E8"/>
                </a:solidFill>
                <a:latin typeface="Calibri"/>
                <a:ea typeface="Calibri"/>
                <a:cs typeface="Calibri"/>
                <a:sym typeface="Calibri"/>
              </a:rPr>
              <a:t>Region of interest</a:t>
            </a:r>
            <a:endParaRPr>
              <a:solidFill>
                <a:srgbClr val="4A86E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5"/>
          <p:cNvSpPr txBox="1"/>
          <p:nvPr>
            <p:ph idx="1" type="body"/>
          </p:nvPr>
        </p:nvSpPr>
        <p:spPr>
          <a:xfrm>
            <a:off x="228600" y="1139825"/>
            <a:ext cx="11528100" cy="4715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06400" lvl="0" marL="457200" rtl="0" algn="just"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US" u="sng"/>
              <a:t>Bayesian</a:t>
            </a:r>
            <a:r>
              <a:rPr lang="en-US"/>
              <a:t> Gaussian Process Regression:</a:t>
            </a:r>
            <a:endParaRPr/>
          </a:p>
          <a:p>
            <a:pPr indent="0" lvl="0" marL="457200" rtl="0" algn="just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- </a:t>
            </a:r>
            <a:r>
              <a:rPr lang="en-US" u="sng"/>
              <a:t>Realistic</a:t>
            </a:r>
            <a:r>
              <a:rPr lang="en-US"/>
              <a:t> Uncertainty Quantification in extrapolated regions.</a:t>
            </a:r>
            <a:endParaRPr/>
          </a:p>
          <a:p>
            <a:pPr indent="0" lvl="0" marL="457200" rtl="0" algn="just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- Stable performance due to less parameters.</a:t>
            </a:r>
            <a:endParaRPr/>
          </a:p>
          <a:p>
            <a:pPr indent="0" lvl="0" marL="457200" rtl="0" algn="just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- Inbuilt Stochasticity.</a:t>
            </a:r>
            <a:endParaRPr/>
          </a:p>
          <a:p>
            <a:pPr indent="0" lvl="0" marL="457200" rtl="0" algn="just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- Can directly handle experimental error bars.</a:t>
            </a:r>
            <a:endParaRPr/>
          </a:p>
          <a:p>
            <a:pPr indent="0" lvl="0" marL="457200" rtl="0" algn="just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- Length scale as the measure of feature importance.</a:t>
            </a:r>
            <a:endParaRPr/>
          </a:p>
          <a:p>
            <a:pPr indent="-406400" lvl="0" marL="457200" rtl="0" algn="just"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Validation Metrics:</a:t>
            </a:r>
            <a:endParaRPr/>
          </a:p>
          <a:p>
            <a:pPr indent="457200" lvl="0" marL="0" rtl="0" algn="just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- RMS Deviation from Experimental Values.</a:t>
            </a:r>
            <a:endParaRPr/>
          </a:p>
          <a:p>
            <a:pPr indent="457200" lvl="0" marL="0" rtl="0" algn="just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- Empirical Coverage Probabilities. </a:t>
            </a:r>
            <a:endParaRPr/>
          </a:p>
        </p:txBody>
      </p:sp>
      <p:pic>
        <p:nvPicPr>
          <p:cNvPr id="114" name="Google Shape;114;p15"/>
          <p:cNvPicPr preferRelativeResize="0"/>
          <p:nvPr/>
        </p:nvPicPr>
        <p:blipFill rotWithShape="1">
          <a:blip r:embed="rId3">
            <a:alphaModFix/>
          </a:blip>
          <a:srcRect b="82644" l="0" r="0" t="1"/>
          <a:stretch/>
        </p:blipFill>
        <p:spPr>
          <a:xfrm>
            <a:off x="838200" y="168369"/>
            <a:ext cx="10515601" cy="1025336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15"/>
          <p:cNvSpPr txBox="1"/>
          <p:nvPr>
            <p:ph idx="4294967295" type="subTitle"/>
          </p:nvPr>
        </p:nvSpPr>
        <p:spPr>
          <a:xfrm>
            <a:off x="1040850" y="325375"/>
            <a:ext cx="11155200" cy="102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800"/>
              <a:buNone/>
            </a:pPr>
            <a:r>
              <a:rPr b="1" lang="en-US" sz="48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Technical Details: Model</a:t>
            </a:r>
            <a:endParaRPr b="1" sz="480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116" name="Google Shape;116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59475" y="5838175"/>
            <a:ext cx="6902330" cy="1025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52475" y="5927300"/>
            <a:ext cx="3687300" cy="730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1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943850" y="4880150"/>
            <a:ext cx="3409950" cy="6611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Google Shape;124;p16"/>
          <p:cNvPicPr preferRelativeResize="0"/>
          <p:nvPr/>
        </p:nvPicPr>
        <p:blipFill rotWithShape="1">
          <a:blip r:embed="rId3">
            <a:alphaModFix/>
          </a:blip>
          <a:srcRect b="82644" l="0" r="0" t="1"/>
          <a:stretch/>
        </p:blipFill>
        <p:spPr>
          <a:xfrm>
            <a:off x="838200" y="168369"/>
            <a:ext cx="10515601" cy="1025336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Google Shape;125;p16"/>
          <p:cNvSpPr txBox="1"/>
          <p:nvPr>
            <p:ph idx="4294967295" type="subTitle"/>
          </p:nvPr>
        </p:nvSpPr>
        <p:spPr>
          <a:xfrm>
            <a:off x="1040850" y="325375"/>
            <a:ext cx="11155200" cy="102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800"/>
              <a:buNone/>
            </a:pPr>
            <a:r>
              <a:rPr b="1" lang="en-US" sz="48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Technical Details: Data</a:t>
            </a:r>
            <a:endParaRPr b="1" sz="480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126" name="Google Shape;126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6200" y="1350775"/>
            <a:ext cx="8229600" cy="4800600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16"/>
          <p:cNvSpPr txBox="1"/>
          <p:nvPr/>
        </p:nvSpPr>
        <p:spPr>
          <a:xfrm>
            <a:off x="7481825" y="1472925"/>
            <a:ext cx="4425600" cy="525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just">
              <a:spcBef>
                <a:spcPts val="0"/>
              </a:spcBef>
              <a:spcAft>
                <a:spcPts val="0"/>
              </a:spcAft>
              <a:buSzPts val="3000"/>
              <a:buFont typeface="Calibri"/>
              <a:buChar char="●"/>
            </a:pPr>
            <a:r>
              <a:rPr lang="en-US" sz="3000">
                <a:latin typeface="Calibri"/>
                <a:ea typeface="Calibri"/>
                <a:cs typeface="Calibri"/>
                <a:sym typeface="Calibri"/>
              </a:rPr>
              <a:t>Experimental Masses: Atomic Mass Evaluation Tables, 2003 and 2016.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  <a:p>
            <a:pPr indent="-419100" lvl="0" marL="457200" rtl="0" algn="just">
              <a:spcBef>
                <a:spcPts val="1000"/>
              </a:spcBef>
              <a:spcAft>
                <a:spcPts val="0"/>
              </a:spcAft>
              <a:buSzPts val="3000"/>
              <a:buFont typeface="Calibri"/>
              <a:buChar char="●"/>
            </a:pPr>
            <a:r>
              <a:rPr lang="en-US" sz="3000">
                <a:latin typeface="Calibri"/>
                <a:ea typeface="Calibri"/>
                <a:cs typeface="Calibri"/>
                <a:sym typeface="Calibri"/>
              </a:rPr>
              <a:t>Theoretical Masses: Mass Explorer, Erik Olsen et al., FRIB Theory Alliance.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28" name="Google Shape;128;p16"/>
          <p:cNvCxnSpPr/>
          <p:nvPr/>
        </p:nvCxnSpPr>
        <p:spPr>
          <a:xfrm flipH="1" rot="10800000">
            <a:off x="1750925" y="3331150"/>
            <a:ext cx="3916200" cy="2131800"/>
          </a:xfrm>
          <a:prstGeom prst="straightConnector1">
            <a:avLst/>
          </a:prstGeom>
          <a:noFill/>
          <a:ln cap="flat" cmpd="sng" w="38100">
            <a:solidFill>
              <a:srgbClr val="4A86E8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29" name="Google Shape;129;p16"/>
          <p:cNvSpPr txBox="1"/>
          <p:nvPr/>
        </p:nvSpPr>
        <p:spPr>
          <a:xfrm>
            <a:off x="3785725" y="4109775"/>
            <a:ext cx="2061600" cy="102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rgbClr val="4A86E8"/>
                </a:solidFill>
                <a:latin typeface="Calibri"/>
                <a:ea typeface="Calibri"/>
                <a:cs typeface="Calibri"/>
                <a:sym typeface="Calibri"/>
              </a:rPr>
              <a:t>Region of interest</a:t>
            </a:r>
            <a:endParaRPr sz="3000">
              <a:solidFill>
                <a:srgbClr val="4A86E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" name="Google Shape;135;p17"/>
          <p:cNvPicPr preferRelativeResize="0"/>
          <p:nvPr/>
        </p:nvPicPr>
        <p:blipFill rotWithShape="1">
          <a:blip r:embed="rId3">
            <a:alphaModFix/>
          </a:blip>
          <a:srcRect b="10329" l="10515" r="12785" t="0"/>
          <a:stretch/>
        </p:blipFill>
        <p:spPr>
          <a:xfrm>
            <a:off x="6816975" y="228600"/>
            <a:ext cx="5260300" cy="6149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p17"/>
          <p:cNvPicPr preferRelativeResize="0"/>
          <p:nvPr/>
        </p:nvPicPr>
        <p:blipFill rotWithShape="1">
          <a:blip r:embed="rId4">
            <a:alphaModFix/>
          </a:blip>
          <a:srcRect b="82644" l="0" r="0" t="1"/>
          <a:stretch/>
        </p:blipFill>
        <p:spPr>
          <a:xfrm>
            <a:off x="838200" y="168369"/>
            <a:ext cx="10515601" cy="1025336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Google Shape;137;p17"/>
          <p:cNvSpPr txBox="1"/>
          <p:nvPr>
            <p:ph idx="1" type="body"/>
          </p:nvPr>
        </p:nvSpPr>
        <p:spPr>
          <a:xfrm>
            <a:off x="120575" y="1292225"/>
            <a:ext cx="6762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19100" lvl="0" marL="457200" rtl="0" algn="just">
              <a:spcBef>
                <a:spcPts val="1000"/>
              </a:spcBef>
              <a:spcAft>
                <a:spcPts val="0"/>
              </a:spcAft>
              <a:buSzPts val="3000"/>
              <a:buChar char="•"/>
            </a:pPr>
            <a:r>
              <a:rPr lang="en-US" sz="3000"/>
              <a:t>Lots of correlations from preliminary results.  </a:t>
            </a:r>
            <a:endParaRPr sz="3000"/>
          </a:p>
          <a:p>
            <a:pPr indent="-419100" lvl="0" marL="457200" rtl="0" algn="just">
              <a:spcBef>
                <a:spcPts val="1000"/>
              </a:spcBef>
              <a:spcAft>
                <a:spcPts val="0"/>
              </a:spcAft>
              <a:buSzPts val="3000"/>
              <a:buChar char="•"/>
            </a:pPr>
            <a:r>
              <a:rPr lang="en-US" sz="3000"/>
              <a:t>Currently tuning hyperparameters.</a:t>
            </a:r>
            <a:endParaRPr sz="3000"/>
          </a:p>
          <a:p>
            <a:pPr indent="-419100" lvl="0" marL="457200" rtl="0" algn="just">
              <a:spcBef>
                <a:spcPts val="1000"/>
              </a:spcBef>
              <a:spcAft>
                <a:spcPts val="0"/>
              </a:spcAft>
              <a:buSzPts val="3000"/>
              <a:buChar char="•"/>
            </a:pPr>
            <a:r>
              <a:rPr lang="en-US" sz="3000"/>
              <a:t>Collaborating with Department of Statistics and Probability at MSU.</a:t>
            </a:r>
            <a:endParaRPr sz="3000"/>
          </a:p>
          <a:p>
            <a:pPr indent="-419100" lvl="0" marL="457200" rtl="0" algn="just">
              <a:spcBef>
                <a:spcPts val="1000"/>
              </a:spcBef>
              <a:spcAft>
                <a:spcPts val="0"/>
              </a:spcAft>
              <a:buSzPts val="3000"/>
              <a:buChar char="•"/>
            </a:pPr>
            <a:r>
              <a:rPr lang="en-US" sz="3000"/>
              <a:t>Computationally intensive: Sparse GP?</a:t>
            </a:r>
            <a:endParaRPr sz="3000"/>
          </a:p>
          <a:p>
            <a:pPr indent="-419100" lvl="0" marL="457200" rtl="0" algn="just">
              <a:spcBef>
                <a:spcPts val="1000"/>
              </a:spcBef>
              <a:spcAft>
                <a:spcPts val="1000"/>
              </a:spcAft>
              <a:buSzPts val="3000"/>
              <a:buChar char="•"/>
            </a:pPr>
            <a:r>
              <a:rPr lang="en-US" sz="3000"/>
              <a:t>General framework!</a:t>
            </a:r>
            <a:endParaRPr sz="3000"/>
          </a:p>
        </p:txBody>
      </p:sp>
      <p:sp>
        <p:nvSpPr>
          <p:cNvPr id="138" name="Google Shape;138;p17"/>
          <p:cNvSpPr txBox="1"/>
          <p:nvPr>
            <p:ph idx="4294967295" type="subTitle"/>
          </p:nvPr>
        </p:nvSpPr>
        <p:spPr>
          <a:xfrm>
            <a:off x="1040850" y="325375"/>
            <a:ext cx="11155200" cy="102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800"/>
              <a:buNone/>
            </a:pPr>
            <a:r>
              <a:rPr b="1" lang="en-US" sz="48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Summary and Outlook</a:t>
            </a:r>
            <a:endParaRPr b="1" sz="480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