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51" r:id="rId1"/>
  </p:sldMasterIdLst>
  <p:notesMasterIdLst>
    <p:notesMasterId r:id="rId25"/>
  </p:notesMasterIdLst>
  <p:sldIdLst>
    <p:sldId id="293" r:id="rId2"/>
    <p:sldId id="650" r:id="rId3"/>
    <p:sldId id="554" r:id="rId4"/>
    <p:sldId id="612" r:id="rId5"/>
    <p:sldId id="654" r:id="rId6"/>
    <p:sldId id="646" r:id="rId7"/>
    <p:sldId id="649" r:id="rId8"/>
    <p:sldId id="647" r:id="rId9"/>
    <p:sldId id="653" r:id="rId10"/>
    <p:sldId id="660" r:id="rId11"/>
    <p:sldId id="641" r:id="rId12"/>
    <p:sldId id="656" r:id="rId13"/>
    <p:sldId id="658" r:id="rId14"/>
    <p:sldId id="659" r:id="rId15"/>
    <p:sldId id="640" r:id="rId16"/>
    <p:sldId id="648" r:id="rId17"/>
    <p:sldId id="639" r:id="rId18"/>
    <p:sldId id="485" r:id="rId19"/>
    <p:sldId id="638" r:id="rId20"/>
    <p:sldId id="491" r:id="rId21"/>
    <p:sldId id="453" r:id="rId22"/>
    <p:sldId id="661" r:id="rId23"/>
    <p:sldId id="487"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DCDF"/>
    <a:srgbClr val="0096FF"/>
    <a:srgbClr val="FFD7EE"/>
    <a:srgbClr val="F9FFC2"/>
    <a:srgbClr val="EBA2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76"/>
    <p:restoredTop sz="87211" autoAdjust="0"/>
  </p:normalViewPr>
  <p:slideViewPr>
    <p:cSldViewPr snapToGrid="0">
      <p:cViewPr varScale="1">
        <p:scale>
          <a:sx n="90" d="100"/>
          <a:sy n="90" d="100"/>
        </p:scale>
        <p:origin x="1360" y="192"/>
      </p:cViewPr>
      <p:guideLst>
        <p:guide orient="horz" pos="2160"/>
        <p:guide pos="2880"/>
      </p:guideLst>
    </p:cSldViewPr>
  </p:slideViewPr>
  <p:outlineViewPr>
    <p:cViewPr>
      <p:scale>
        <a:sx n="33" d="100"/>
        <a:sy n="33" d="100"/>
      </p:scale>
      <p:origin x="0" y="-1192"/>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9" charset="0"/>
                <a:ea typeface="Arial" pitchFamily="-109" charset="0"/>
                <a:cs typeface="Arial" pitchFamily="-109"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9" charset="0"/>
                <a:ea typeface="Arial" pitchFamily="-109" charset="0"/>
                <a:cs typeface="Arial" pitchFamily="-109" charset="0"/>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9" charset="0"/>
                <a:ea typeface="Arial" pitchFamily="-109" charset="0"/>
                <a:cs typeface="Arial" pitchFamily="-109"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9" charset="0"/>
                <a:ea typeface="Arial" pitchFamily="-109" charset="0"/>
                <a:cs typeface="Arial" pitchFamily="-109" charset="0"/>
              </a:defRPr>
            </a:lvl1pPr>
          </a:lstStyle>
          <a:p>
            <a:pPr>
              <a:defRPr/>
            </a:pPr>
            <a:fld id="{7CCE59DA-BD7A-EB4A-B3C4-48DB9D01DBC3}" type="slidenum">
              <a:rPr lang="en-US"/>
              <a:pPr>
                <a:defRPr/>
              </a:pPr>
              <a:t>‹#›</a:t>
            </a:fld>
            <a:endParaRPr lang="en-US"/>
          </a:p>
        </p:txBody>
      </p:sp>
    </p:spTree>
    <p:extLst>
      <p:ext uri="{BB962C8B-B14F-4D97-AF65-F5344CB8AC3E}">
        <p14:creationId xmlns:p14="http://schemas.microsoft.com/office/powerpoint/2010/main" val="23612991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1pPr>
    <a:lvl2pPr marL="4572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2pPr>
    <a:lvl3pPr marL="9144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3pPr>
    <a:lvl4pPr marL="13716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4pPr>
    <a:lvl5pPr marL="18288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ature.com/articles/nmeth.4642"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achinelearningmastery.com/relationship-between-applied-statistics-and-machine-learnin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198F1380-1157-9649-952F-EF05FF7B437E}" type="slidenum">
              <a:rPr lang="en-US">
                <a:latin typeface="Arial" charset="0"/>
                <a:ea typeface="Arial" charset="0"/>
                <a:cs typeface="Arial" charset="0"/>
              </a:rPr>
              <a:pPr/>
              <a:t>1</a:t>
            </a:fld>
            <a:endParaRPr lang="en-US">
              <a:latin typeface="Arial" charset="0"/>
              <a:ea typeface="Arial" charset="0"/>
              <a:cs typeface="Arial" charset="0"/>
            </a:endParaRPr>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dirty="0">
              <a:latin typeface="Arial" charset="0"/>
              <a:ea typeface="Arial" charset="0"/>
              <a:cs typeface="Arial" charset="0"/>
            </a:endParaRPr>
          </a:p>
          <a:p>
            <a:pPr eaLnBrk="1" hangingPunct="1"/>
            <a:r>
              <a:rPr lang="en-US" dirty="0">
                <a:latin typeface="Arial" charset="0"/>
                <a:ea typeface="Arial" charset="0"/>
                <a:cs typeface="Arial" charset="0"/>
              </a:rPr>
              <a:t>Machine learning (automated processes that learn by example in order to classify,  predict, discover, or generate new data) </a:t>
            </a:r>
          </a:p>
          <a:p>
            <a:pPr eaLnBrk="1" hangingPunct="1"/>
            <a:endParaRPr lang="en-US" dirty="0">
              <a:latin typeface="Arial" charset="0"/>
              <a:ea typeface="Arial" charset="0"/>
              <a:cs typeface="Arial" charset="0"/>
            </a:endParaRPr>
          </a:p>
          <a:p>
            <a:pPr eaLnBrk="1" hangingPunct="1"/>
            <a:r>
              <a:rPr lang="en-US" dirty="0">
                <a:latin typeface="Arial" charset="0"/>
                <a:ea typeface="Arial" charset="0"/>
                <a:cs typeface="Arial" charset="0"/>
              </a:rPr>
              <a:t>Artificial intelligence (methods by which a  computer makes decisions or discoveries that would usually require human intelligence) </a:t>
            </a:r>
          </a:p>
          <a:p>
            <a:pPr eaLnBrk="1" hangingPunct="1"/>
            <a:endParaRPr lang="en-US" dirty="0">
              <a:latin typeface="Arial" charset="0"/>
              <a:ea typeface="Arial" charset="0"/>
              <a:cs typeface="Arial" charset="0"/>
            </a:endParaRPr>
          </a:p>
          <a:p>
            <a:pPr eaLnBrk="1" hangingPunct="1"/>
            <a:r>
              <a:rPr lang="en-US" dirty="0">
                <a:latin typeface="Arial" charset="0"/>
                <a:ea typeface="Arial" charset="0"/>
                <a:cs typeface="Arial" charset="0"/>
              </a:rPr>
              <a:t>https://</a:t>
            </a:r>
            <a:r>
              <a:rPr lang="en-US" dirty="0" err="1">
                <a:latin typeface="Arial" charset="0"/>
                <a:ea typeface="Arial" charset="0"/>
                <a:cs typeface="Arial" charset="0"/>
              </a:rPr>
              <a:t>towardsdatascience.com</a:t>
            </a:r>
            <a:r>
              <a:rPr lang="en-US" dirty="0">
                <a:latin typeface="Arial" charset="0"/>
                <a:ea typeface="Arial" charset="0"/>
                <a:cs typeface="Arial" charset="0"/>
              </a:rPr>
              <a:t>/no-machine-learning-is-not-just-glorified-statistics-26d3952234e3</a:t>
            </a:r>
          </a:p>
          <a:p>
            <a:pPr eaLnBrk="1" hangingPunct="1"/>
            <a:endParaRPr lang="en-US" dirty="0">
              <a:latin typeface="Arial" charset="0"/>
              <a:ea typeface="Arial" charset="0"/>
              <a:cs typeface="Arial" charset="0"/>
            </a:endParaRPr>
          </a:p>
          <a:p>
            <a:pPr eaLnBrk="1" hangingPunct="1"/>
            <a:r>
              <a:rPr lang="en-US" dirty="0">
                <a:latin typeface="Arial" charset="0"/>
                <a:ea typeface="Arial" charset="0"/>
                <a:cs typeface="Arial" charset="0"/>
              </a:rPr>
              <a:t>https://</a:t>
            </a:r>
            <a:r>
              <a:rPr lang="en-US" dirty="0" err="1">
                <a:latin typeface="Arial" charset="0"/>
                <a:ea typeface="Arial" charset="0"/>
                <a:cs typeface="Arial" charset="0"/>
              </a:rPr>
              <a:t>towardsdatascience.com</a:t>
            </a:r>
            <a:r>
              <a:rPr lang="en-US" dirty="0">
                <a:latin typeface="Arial" charset="0"/>
                <a:ea typeface="Arial" charset="0"/>
                <a:cs typeface="Arial" charset="0"/>
              </a:rPr>
              <a:t>/the-actual-difference-between-statistics-and-machine-learning-64b49f07ea3</a:t>
            </a:r>
          </a:p>
          <a:p>
            <a:pPr eaLnBrk="1" hangingPunct="1"/>
            <a:endParaRPr lang="en-US" dirty="0">
              <a:latin typeface="Arial" charset="0"/>
              <a:ea typeface="Arial" charset="0"/>
              <a:cs typeface="Arial" charset="0"/>
            </a:endParaRPr>
          </a:p>
          <a:p>
            <a:pPr eaLnBrk="1" hangingPunct="1"/>
            <a:r>
              <a:rPr lang="en-US" dirty="0">
                <a:hlinkClick r:id="rId3"/>
              </a:rPr>
              <a:t>https://www.nature.com/articles/nmeth.4642</a:t>
            </a:r>
            <a:endParaRPr lang="en-US" dirty="0"/>
          </a:p>
          <a:p>
            <a:pPr eaLnBrk="1" hangingPunct="1"/>
            <a:endParaRPr lang="en-US" dirty="0">
              <a:latin typeface="Arial" charset="0"/>
              <a:ea typeface="Arial" charset="0"/>
              <a:cs typeface="Arial" charset="0"/>
            </a:endParaRPr>
          </a:p>
          <a:p>
            <a:pPr eaLnBrk="1" hangingPunct="1"/>
            <a:r>
              <a:rPr lang="en-US" dirty="0">
                <a:hlinkClick r:id="rId4"/>
              </a:rPr>
              <a:t>https://machinelearningmastery.com/relationship-between-applied-statistics-and-machine-learning/</a:t>
            </a:r>
            <a:endParaRPr lang="en-US" dirty="0"/>
          </a:p>
          <a:p>
            <a:pPr eaLnBrk="1" hangingPunct="1"/>
            <a:endParaRPr lang="en-US" dirty="0">
              <a:latin typeface="Arial" charset="0"/>
              <a:ea typeface="Arial" charset="0"/>
              <a:cs typeface="Arial" charset="0"/>
            </a:endParaRPr>
          </a:p>
          <a:p>
            <a:pPr eaLnBrk="1" hangingPunct="1"/>
            <a:endParaRPr lang="en-US" dirty="0">
              <a:latin typeface="Arial" charset="0"/>
              <a:ea typeface="Arial" charset="0"/>
              <a:cs typeface="Arial" charset="0"/>
            </a:endParaRPr>
          </a:p>
          <a:p>
            <a:pPr eaLnBrk="1" hangingPunct="1"/>
            <a:endParaRPr lang="en-US" dirty="0">
              <a:latin typeface="Arial" charset="0"/>
              <a:ea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8A38BA-76B8-3E4E-81BE-0E457FD73AAA}" type="slidenum">
              <a:rPr lang="en-US" sz="1200">
                <a:solidFill>
                  <a:srgbClr val="000000"/>
                </a:solidFill>
              </a:rPr>
              <a:pPr/>
              <a:t>3</a:t>
            </a:fld>
            <a:endParaRPr lang="en-US" sz="1200">
              <a:solidFill>
                <a:srgbClr val="000000"/>
              </a:solidFill>
            </a:endParaRPr>
          </a:p>
        </p:txBody>
      </p:sp>
      <p:sp>
        <p:nvSpPr>
          <p:cNvPr id="59394" name="Rectangle 2"/>
          <p:cNvSpPr>
            <a:spLocks noGrp="1" noRot="1" noChangeAspect="1" noChangeArrowheads="1"/>
          </p:cNvSpPr>
          <p:nvPr>
            <p:ph type="sldImg"/>
          </p:nvPr>
        </p:nvSpPr>
        <p:spPr>
          <a:xfrm>
            <a:off x="1143000" y="685800"/>
            <a:ext cx="4572000" cy="3429000"/>
          </a:xfrm>
          <a:solidFill>
            <a:srgbClr val="FFFFFF"/>
          </a:solidFill>
          <a:ln/>
        </p:spPr>
      </p:sp>
      <p:sp>
        <p:nvSpPr>
          <p:cNvPr id="59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All nuclear models are phenomenological but at different resolution</a:t>
            </a:r>
          </a:p>
        </p:txBody>
      </p:sp>
    </p:spTree>
    <p:extLst>
      <p:ext uri="{BB962C8B-B14F-4D97-AF65-F5344CB8AC3E}">
        <p14:creationId xmlns:p14="http://schemas.microsoft.com/office/powerpoint/2010/main" val="3831229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Arial" pitchFamily="-112" charset="0"/>
                <a:ea typeface="Arial" pitchFamily="-112" charset="0"/>
                <a:cs typeface="Arial" pitchFamily="-112" charset="0"/>
              </a:rPr>
              <a:t>Infrared</a:t>
            </a:r>
            <a:r>
              <a:rPr lang="en-US" sz="1200" b="0" i="0" u="none" strike="noStrike" kern="1200" dirty="0">
                <a:solidFill>
                  <a:schemeClr val="tx1"/>
                </a:solidFill>
                <a:effectLst/>
                <a:latin typeface="Arial" pitchFamily="-112" charset="0"/>
                <a:ea typeface="Arial" pitchFamily="-112" charset="0"/>
                <a:cs typeface="Arial" pitchFamily="-112" charset="0"/>
              </a:rPr>
              <a:t> divergences arise from the propagator (large distances, small energy), whereas </a:t>
            </a:r>
            <a:r>
              <a:rPr lang="en-US" sz="1200" b="1" i="0" u="none" strike="noStrike" kern="1200" dirty="0">
                <a:solidFill>
                  <a:schemeClr val="tx1"/>
                </a:solidFill>
                <a:effectLst/>
                <a:latin typeface="Arial" pitchFamily="-112" charset="0"/>
                <a:ea typeface="Arial" pitchFamily="-112" charset="0"/>
                <a:cs typeface="Arial" pitchFamily="-112" charset="0"/>
              </a:rPr>
              <a:t>ultraviolet</a:t>
            </a:r>
            <a:r>
              <a:rPr lang="en-US" sz="1200" b="0" i="0" u="none" strike="noStrike" kern="1200" dirty="0">
                <a:solidFill>
                  <a:schemeClr val="tx1"/>
                </a:solidFill>
                <a:effectLst/>
                <a:latin typeface="Arial" pitchFamily="-112" charset="0"/>
                <a:ea typeface="Arial" pitchFamily="-112" charset="0"/>
                <a:cs typeface="Arial" pitchFamily="-112" charset="0"/>
              </a:rPr>
              <a:t> divergences appear from the upper limit of integration (short-distance physics). </a:t>
            </a:r>
            <a:endParaRPr lang="en-US" dirty="0"/>
          </a:p>
        </p:txBody>
      </p:sp>
      <p:sp>
        <p:nvSpPr>
          <p:cNvPr id="4" name="Slide Number Placeholder 3"/>
          <p:cNvSpPr>
            <a:spLocks noGrp="1"/>
          </p:cNvSpPr>
          <p:nvPr>
            <p:ph type="sldNum" sz="quarter" idx="5"/>
          </p:nvPr>
        </p:nvSpPr>
        <p:spPr/>
        <p:txBody>
          <a:bodyPr/>
          <a:lstStyle/>
          <a:p>
            <a:pPr>
              <a:defRPr/>
            </a:pPr>
            <a:fld id="{7CCE59DA-BD7A-EB4A-B3C4-48DB9D01DBC3}" type="slidenum">
              <a:rPr lang="en-US" smtClean="0"/>
              <a:pPr>
                <a:defRPr/>
              </a:pPr>
              <a:t>4</a:t>
            </a:fld>
            <a:endParaRPr lang="en-US"/>
          </a:p>
        </p:txBody>
      </p:sp>
    </p:spTree>
    <p:extLst>
      <p:ext uri="{BB962C8B-B14F-4D97-AF65-F5344CB8AC3E}">
        <p14:creationId xmlns:p14="http://schemas.microsoft.com/office/powerpoint/2010/main" val="2820400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CE59DA-BD7A-EB4A-B3C4-48DB9D01DBC3}" type="slidenum">
              <a:rPr lang="en-US" smtClean="0"/>
              <a:pPr>
                <a:defRPr/>
              </a:pPr>
              <a:t>6</a:t>
            </a:fld>
            <a:endParaRPr lang="en-US"/>
          </a:p>
        </p:txBody>
      </p:sp>
    </p:spTree>
    <p:extLst>
      <p:ext uri="{BB962C8B-B14F-4D97-AF65-F5344CB8AC3E}">
        <p14:creationId xmlns:p14="http://schemas.microsoft.com/office/powerpoint/2010/main" val="394245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CE59DA-BD7A-EB4A-B3C4-48DB9D01DBC3}" type="slidenum">
              <a:rPr lang="en-US" smtClean="0"/>
              <a:pPr>
                <a:defRPr/>
              </a:pPr>
              <a:t>7</a:t>
            </a:fld>
            <a:endParaRPr lang="en-US"/>
          </a:p>
        </p:txBody>
      </p:sp>
    </p:spTree>
    <p:extLst>
      <p:ext uri="{BB962C8B-B14F-4D97-AF65-F5344CB8AC3E}">
        <p14:creationId xmlns:p14="http://schemas.microsoft.com/office/powerpoint/2010/main" val="1769657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CE59DA-BD7A-EB4A-B3C4-48DB9D01DBC3}" type="slidenum">
              <a:rPr lang="en-US" smtClean="0"/>
              <a:pPr>
                <a:defRPr/>
              </a:pPr>
              <a:t>8</a:t>
            </a:fld>
            <a:endParaRPr lang="en-US"/>
          </a:p>
        </p:txBody>
      </p:sp>
    </p:spTree>
    <p:extLst>
      <p:ext uri="{BB962C8B-B14F-4D97-AF65-F5344CB8AC3E}">
        <p14:creationId xmlns:p14="http://schemas.microsoft.com/office/powerpoint/2010/main" val="3862807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CE59DA-BD7A-EB4A-B3C4-48DB9D01DBC3}" type="slidenum">
              <a:rPr lang="en-US" smtClean="0"/>
              <a:pPr>
                <a:defRPr/>
              </a:pPr>
              <a:t>14</a:t>
            </a:fld>
            <a:endParaRPr lang="en-US"/>
          </a:p>
        </p:txBody>
      </p:sp>
    </p:spTree>
    <p:extLst>
      <p:ext uri="{BB962C8B-B14F-4D97-AF65-F5344CB8AC3E}">
        <p14:creationId xmlns:p14="http://schemas.microsoft.com/office/powerpoint/2010/main" val="1125325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CE59DA-BD7A-EB4A-B3C4-48DB9D01DBC3}" type="slidenum">
              <a:rPr lang="en-US" smtClean="0"/>
              <a:pPr>
                <a:defRPr/>
              </a:pPr>
              <a:t>16</a:t>
            </a:fld>
            <a:endParaRPr lang="en-US"/>
          </a:p>
        </p:txBody>
      </p:sp>
    </p:spTree>
    <p:extLst>
      <p:ext uri="{BB962C8B-B14F-4D97-AF65-F5344CB8AC3E}">
        <p14:creationId xmlns:p14="http://schemas.microsoft.com/office/powerpoint/2010/main" val="3845032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B42D53-2317-C34D-8838-949ABB4AD3C0}"/>
              </a:ext>
            </a:extLst>
          </p:cNvPr>
          <p:cNvSpPr>
            <a:spLocks noGrp="1"/>
          </p:cNvSpPr>
          <p:nvPr>
            <p:ph type="sldNum" sz="quarter" idx="10"/>
          </p:nvPr>
        </p:nvSpPr>
        <p:spPr/>
        <p:txBody>
          <a:body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
        <p:nvSpPr>
          <p:cNvPr id="5" name="Footer Placeholder 8">
            <a:extLst>
              <a:ext uri="{FF2B5EF4-FFF2-40B4-BE49-F238E27FC236}">
                <a16:creationId xmlns:a16="http://schemas.microsoft.com/office/drawing/2014/main" id="{9BCFC5C0-A6C9-A745-A863-6508F934FEB2}"/>
              </a:ext>
            </a:extLst>
          </p:cNvPr>
          <p:cNvSpPr>
            <a:spLocks noGrp="1"/>
          </p:cNvSpPr>
          <p:nvPr>
            <p:ph type="ftr" sz="quarter" idx="3"/>
          </p:nvPr>
        </p:nvSpPr>
        <p:spPr>
          <a:xfrm>
            <a:off x="2979254" y="6501170"/>
            <a:ext cx="399801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 Nazarewicz, A.I. for Nuclear Physics workshop 2020</a:t>
            </a:r>
            <a:endParaRPr lang="en-US" dirty="0"/>
          </a:p>
        </p:txBody>
      </p:sp>
    </p:spTree>
    <p:extLst>
      <p:ext uri="{BB962C8B-B14F-4D97-AF65-F5344CB8AC3E}">
        <p14:creationId xmlns:p14="http://schemas.microsoft.com/office/powerpoint/2010/main" val="19734057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69D8860-9707-4143-9105-B32A8B6EE53B}"/>
              </a:ext>
            </a:extLst>
          </p:cNvPr>
          <p:cNvSpPr>
            <a:spLocks noGrp="1"/>
          </p:cNvSpPr>
          <p:nvPr>
            <p:ph type="ftr" sz="quarter" idx="10"/>
          </p:nvPr>
        </p:nvSpPr>
        <p:spPr/>
        <p:txBody>
          <a:bodyPr/>
          <a:lstStyle/>
          <a:p>
            <a:r>
              <a:rPr lang="en-US"/>
              <a:t>W. Nazarewicz, A.I. for Nuclear Physics workshop 2020</a:t>
            </a:r>
          </a:p>
        </p:txBody>
      </p:sp>
      <p:sp>
        <p:nvSpPr>
          <p:cNvPr id="4" name="Slide Number Placeholder 3">
            <a:extLst>
              <a:ext uri="{FF2B5EF4-FFF2-40B4-BE49-F238E27FC236}">
                <a16:creationId xmlns:a16="http://schemas.microsoft.com/office/drawing/2014/main" id="{560F056F-4ACF-D645-A593-BCB5A197E81E}"/>
              </a:ext>
            </a:extLst>
          </p:cNvPr>
          <p:cNvSpPr>
            <a:spLocks noGrp="1"/>
          </p:cNvSpPr>
          <p:nvPr>
            <p:ph type="sldNum" sz="quarter" idx="11"/>
          </p:nvPr>
        </p:nvSpPr>
        <p:spPr/>
        <p:txBody>
          <a:body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3764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5C2C9-9C0E-8A4D-B9D2-661243CFC8E2}"/>
              </a:ext>
            </a:extLst>
          </p:cNvPr>
          <p:cNvSpPr>
            <a:spLocks noGrp="1"/>
          </p:cNvSpPr>
          <p:nvPr>
            <p:ph type="sldNum" sz="quarter" idx="10"/>
          </p:nvPr>
        </p:nvSpPr>
        <p:spPr/>
        <p:txBody>
          <a:body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
        <p:nvSpPr>
          <p:cNvPr id="5" name="Footer Placeholder 8">
            <a:extLst>
              <a:ext uri="{FF2B5EF4-FFF2-40B4-BE49-F238E27FC236}">
                <a16:creationId xmlns:a16="http://schemas.microsoft.com/office/drawing/2014/main" id="{9A5268A9-481E-6442-BED8-0A72571EE4DB}"/>
              </a:ext>
            </a:extLst>
          </p:cNvPr>
          <p:cNvSpPr>
            <a:spLocks noGrp="1"/>
          </p:cNvSpPr>
          <p:nvPr>
            <p:ph type="ftr" sz="quarter" idx="3"/>
          </p:nvPr>
        </p:nvSpPr>
        <p:spPr>
          <a:xfrm>
            <a:off x="2979254" y="6501170"/>
            <a:ext cx="399801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 Nazarewicz, A.I. for Nuclear Physics workshop 2020</a:t>
            </a:r>
            <a:endParaRPr lang="en-US" dirty="0"/>
          </a:p>
        </p:txBody>
      </p:sp>
    </p:spTree>
    <p:extLst>
      <p:ext uri="{BB962C8B-B14F-4D97-AF65-F5344CB8AC3E}">
        <p14:creationId xmlns:p14="http://schemas.microsoft.com/office/powerpoint/2010/main" val="38519745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CF1-4D7D-C941-87F6-6592CA3F7595}" type="slidenum">
              <a:rPr lang="en-US" smtClean="0"/>
              <a:t>‹#›</a:t>
            </a:fld>
            <a:endParaRPr lang="en-US" dirty="0"/>
          </a:p>
        </p:txBody>
      </p:sp>
      <p:sp>
        <p:nvSpPr>
          <p:cNvPr id="5" name="Footer Placeholder 8">
            <a:extLst>
              <a:ext uri="{FF2B5EF4-FFF2-40B4-BE49-F238E27FC236}">
                <a16:creationId xmlns:a16="http://schemas.microsoft.com/office/drawing/2014/main" id="{AC44A6DE-F48B-7645-B41A-DE8EAE026C36}"/>
              </a:ext>
            </a:extLst>
          </p:cNvPr>
          <p:cNvSpPr>
            <a:spLocks noGrp="1"/>
          </p:cNvSpPr>
          <p:nvPr>
            <p:ph type="ftr" sz="quarter" idx="3"/>
          </p:nvPr>
        </p:nvSpPr>
        <p:spPr>
          <a:xfrm>
            <a:off x="2979254" y="6501170"/>
            <a:ext cx="399801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 Nazarewicz, A.I. for Nuclear Physics workshop 2020</a:t>
            </a:r>
            <a:endParaRPr lang="en-US" dirty="0"/>
          </a:p>
        </p:txBody>
      </p:sp>
    </p:spTree>
    <p:extLst>
      <p:ext uri="{BB962C8B-B14F-4D97-AF65-F5344CB8AC3E}">
        <p14:creationId xmlns:p14="http://schemas.microsoft.com/office/powerpoint/2010/main" val="248534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ppt_bkg1.png">
            <a:extLst>
              <a:ext uri="{FF2B5EF4-FFF2-40B4-BE49-F238E27FC236}">
                <a16:creationId xmlns:a16="http://schemas.microsoft.com/office/drawing/2014/main" id="{040DA684-D1B6-DC4D-8026-AD13A9AE7450}"/>
              </a:ext>
            </a:extLst>
          </p:cNvPr>
          <p:cNvPicPr>
            <a:picLocks noChangeAspect="1"/>
          </p:cNvPicPr>
          <p:nvPr userDrawn="1"/>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3060" y="6588453"/>
            <a:ext cx="999277" cy="218152"/>
          </a:xfrm>
          <a:prstGeom prst="rect">
            <a:avLst/>
          </a:prstGeom>
          <a:noFill/>
          <a:ln w="9525">
            <a:noFill/>
            <a:miter lim="800000"/>
            <a:headEnd/>
            <a:tailEnd/>
          </a:ln>
        </p:spPr>
      </p:pic>
      <p:sp>
        <p:nvSpPr>
          <p:cNvPr id="3" name="Rectangle 9">
            <a:extLst>
              <a:ext uri="{FF2B5EF4-FFF2-40B4-BE49-F238E27FC236}">
                <a16:creationId xmlns:a16="http://schemas.microsoft.com/office/drawing/2014/main" id="{BA305239-7D9F-3C48-8B33-C52341B8E729}"/>
              </a:ext>
            </a:extLst>
          </p:cNvPr>
          <p:cNvSpPr>
            <a:spLocks noChangeArrowheads="1"/>
          </p:cNvSpPr>
          <p:nvPr userDrawn="1"/>
        </p:nvSpPr>
        <p:spPr bwMode="auto">
          <a:xfrm>
            <a:off x="0" y="6489700"/>
            <a:ext cx="9144000" cy="63500"/>
          </a:xfrm>
          <a:prstGeom prst="rect">
            <a:avLst/>
          </a:prstGeom>
          <a:solidFill>
            <a:srgbClr val="006633"/>
          </a:solidFill>
          <a:ln w="9525">
            <a:noFill/>
            <a:miter lim="800000"/>
            <a:headEnd/>
            <a:tailEnd/>
          </a:ln>
          <a:effectLst/>
        </p:spPr>
        <p:txBody>
          <a:bodyPr wrap="none" lIns="90172" tIns="45088" rIns="90172" bIns="45088" anchor="ctr"/>
          <a:lstStyle/>
          <a:p>
            <a:pPr defTabSz="450802"/>
            <a:endParaRPr lang="en-US" dirty="0">
              <a:solidFill>
                <a:prstClr val="black"/>
              </a:solidFill>
              <a:ea typeface="ヒラギノ角ゴ Pro W3" pitchFamily="-111" charset="-128"/>
            </a:endParaRPr>
          </a:p>
        </p:txBody>
      </p:sp>
      <p:pic>
        <p:nvPicPr>
          <p:cNvPr id="5" name="Picture 4" descr="FRIB_logo_NEW-web.png">
            <a:extLst>
              <a:ext uri="{FF2B5EF4-FFF2-40B4-BE49-F238E27FC236}">
                <a16:creationId xmlns:a16="http://schemas.microsoft.com/office/drawing/2014/main" id="{A81C5448-D9B4-0541-A12C-0B03B5770C8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20801" y="6561207"/>
            <a:ext cx="222250" cy="284093"/>
          </a:xfrm>
          <a:prstGeom prst="rect">
            <a:avLst/>
          </a:prstGeom>
        </p:spPr>
      </p:pic>
      <p:sp>
        <p:nvSpPr>
          <p:cNvPr id="6" name="Slide Number Placeholder 2">
            <a:extLst>
              <a:ext uri="{FF2B5EF4-FFF2-40B4-BE49-F238E27FC236}">
                <a16:creationId xmlns:a16="http://schemas.microsoft.com/office/drawing/2014/main" id="{C6CC1ECF-E037-6149-8299-EBFD8D0EE907}"/>
              </a:ext>
            </a:extLst>
          </p:cNvPr>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
        <p:nvSpPr>
          <p:cNvPr id="9" name="Footer Placeholder 8">
            <a:extLst>
              <a:ext uri="{FF2B5EF4-FFF2-40B4-BE49-F238E27FC236}">
                <a16:creationId xmlns:a16="http://schemas.microsoft.com/office/drawing/2014/main" id="{E3A941B0-37DE-B649-B81C-AA3D4107E2B9}"/>
              </a:ext>
            </a:extLst>
          </p:cNvPr>
          <p:cNvSpPr>
            <a:spLocks noGrp="1"/>
          </p:cNvSpPr>
          <p:nvPr>
            <p:ph type="ftr" sz="quarter" idx="3"/>
          </p:nvPr>
        </p:nvSpPr>
        <p:spPr>
          <a:xfrm>
            <a:off x="2979254" y="6501170"/>
            <a:ext cx="399801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 Nazarewicz, A.I. for Nuclear Physics workshop 2020</a:t>
            </a:r>
            <a:endParaRPr lang="en-US" dirty="0"/>
          </a:p>
        </p:txBody>
      </p:sp>
    </p:spTree>
    <p:extLst>
      <p:ext uri="{BB962C8B-B14F-4D97-AF65-F5344CB8AC3E}">
        <p14:creationId xmlns:p14="http://schemas.microsoft.com/office/powerpoint/2010/main" val="2252444736"/>
      </p:ext>
    </p:extLst>
  </p:cSld>
  <p:clrMap bg1="lt1" tx1="dk1" bg2="lt2" tx2="dk2" accent1="accent1" accent2="accent2" accent3="accent3" accent4="accent4" accent5="accent5" accent6="accent6" hlink="hlink" folHlink="folHlink"/>
  <p:sldLayoutIdLst>
    <p:sldLayoutId id="2147484453" r:id="rId1"/>
    <p:sldLayoutId id="2147484458" r:id="rId2"/>
    <p:sldLayoutId id="2147484463" r:id="rId3"/>
    <p:sldLayoutId id="2147484483" r:id="rId4"/>
  </p:sldLayoutIdLst>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emf"/></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emf"/><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7.jpeg"/><Relationship Id="rId4" Type="http://schemas.openxmlformats.org/officeDocument/2006/relationships/image" Target="../media/image10.jpeg"/><Relationship Id="rId9" Type="http://schemas.openxmlformats.org/officeDocument/2006/relationships/image" Target="../media/image14.jpg"/></Relationships>
</file>

<file path=ppt/slides/_rels/slide2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fribtheoryalliance.org/TALENT/courses/course_11.php" TargetMode="External"/><Relationship Id="rId2" Type="http://schemas.openxmlformats.org/officeDocument/2006/relationships/hyperlink" Target="https://indico.frib.msu.edu/event/16/timetable/?view=standard" TargetMode="External"/><Relationship Id="rId1" Type="http://schemas.openxmlformats.org/officeDocument/2006/relationships/slideLayout" Target="../slideLayouts/slideLayout2.xml"/><Relationship Id="rId4" Type="http://schemas.openxmlformats.org/officeDocument/2006/relationships/hyperlink" Target="https://www.ectstar.eu/node/4472"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67FC90F8-4A4D-424E-9059-0E512223D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01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sp>
        <p:nvSpPr>
          <p:cNvPr id="44035" name="Rectangle 3"/>
          <p:cNvSpPr>
            <a:spLocks noChangeArrowheads="1"/>
          </p:cNvSpPr>
          <p:nvPr/>
        </p:nvSpPr>
        <p:spPr bwMode="auto">
          <a:xfrm>
            <a:off x="1" y="90321"/>
            <a:ext cx="8835432" cy="769441"/>
          </a:xfrm>
          <a:prstGeom prst="rect">
            <a:avLst/>
          </a:prstGeom>
          <a:noFill/>
          <a:ln w="9525">
            <a:noFill/>
            <a:miter lim="800000"/>
            <a:headEnd/>
            <a:tailEnd/>
          </a:ln>
        </p:spPr>
        <p:txBody>
          <a:bodyPr wrap="square">
            <a:prstTxWarp prst="textNoShape">
              <a:avLst/>
            </a:prstTxWarp>
            <a:spAutoFit/>
          </a:bodyPr>
          <a:lstStyle/>
          <a:p>
            <a:pPr algn="ctr"/>
            <a:r>
              <a:rPr lang="en-US" sz="2400" dirty="0">
                <a:solidFill>
                  <a:srgbClr val="FFFF00"/>
                </a:solidFill>
              </a:rPr>
              <a:t>Survey: Status of A.I. in Nuclear Structure Theory</a:t>
            </a:r>
          </a:p>
          <a:p>
            <a:pPr algn="ctr"/>
            <a:r>
              <a:rPr lang="en-US" sz="2000" dirty="0">
                <a:solidFill>
                  <a:schemeClr val="bg1"/>
                </a:solidFill>
              </a:rPr>
              <a:t>Witold </a:t>
            </a:r>
            <a:r>
              <a:rPr lang="en-US" sz="2000" dirty="0" err="1">
                <a:solidFill>
                  <a:schemeClr val="bg1"/>
                </a:solidFill>
              </a:rPr>
              <a:t>Nazarewicz</a:t>
            </a:r>
            <a:r>
              <a:rPr lang="en-US" sz="2000" dirty="0">
                <a:solidFill>
                  <a:schemeClr val="bg1"/>
                </a:solidFill>
              </a:rPr>
              <a:t> &amp; Dean Lee, Michigan State University/FRIB</a:t>
            </a:r>
          </a:p>
        </p:txBody>
      </p:sp>
      <p:sp>
        <p:nvSpPr>
          <p:cNvPr id="2" name="Footer Placeholder 1">
            <a:extLst>
              <a:ext uri="{FF2B5EF4-FFF2-40B4-BE49-F238E27FC236}">
                <a16:creationId xmlns:a16="http://schemas.microsoft.com/office/drawing/2014/main" id="{0D35F8FA-17E8-3249-8424-0A08AEF93806}"/>
              </a:ext>
            </a:extLst>
          </p:cNvPr>
          <p:cNvSpPr>
            <a:spLocks noGrp="1"/>
          </p:cNvSpPr>
          <p:nvPr>
            <p:ph type="ftr" sz="quarter" idx="3"/>
          </p:nvPr>
        </p:nvSpPr>
        <p:spPr/>
        <p:txBody>
          <a:bodyPr/>
          <a:lstStyle/>
          <a:p>
            <a:r>
              <a:rPr lang="en-US"/>
              <a:t>W. Nazarewicz, A.I. for Nuclear Physics workshop 2020</a:t>
            </a:r>
            <a:endParaRPr lang="en-US" dirty="0"/>
          </a:p>
        </p:txBody>
      </p:sp>
      <p:sp>
        <p:nvSpPr>
          <p:cNvPr id="3" name="Slide Number Placeholder 2">
            <a:extLst>
              <a:ext uri="{FF2B5EF4-FFF2-40B4-BE49-F238E27FC236}">
                <a16:creationId xmlns:a16="http://schemas.microsoft.com/office/drawing/2014/main" id="{57551AD1-41BA-C64E-8A0B-304A8AAC1331}"/>
              </a:ext>
            </a:extLst>
          </p:cNvPr>
          <p:cNvSpPr>
            <a:spLocks noGrp="1"/>
          </p:cNvSpPr>
          <p:nvPr>
            <p:ph type="sldNum" sz="quarter" idx="10"/>
          </p:nvPr>
        </p:nvSpPr>
        <p:spPr/>
        <p:txBody>
          <a:bodyPr/>
          <a:lstStyle/>
          <a:p>
            <a:fld id="{987C7CF1-4D7D-C941-87F6-6592CA3F7595}" type="slidenum">
              <a:rPr lang="en-US" smtClean="0">
                <a:solidFill>
                  <a:prstClr val="black">
                    <a:tint val="75000"/>
                  </a:prstClr>
                </a:solidFill>
              </a:rPr>
              <a:pPr/>
              <a:t>1</a:t>
            </a:fld>
            <a:endParaRPr lang="en-US" dirty="0">
              <a:solidFill>
                <a:prstClr val="black">
                  <a:tint val="75000"/>
                </a:prstClr>
              </a:solidFill>
            </a:endParaRPr>
          </a:p>
        </p:txBody>
      </p:sp>
      <p:grpSp>
        <p:nvGrpSpPr>
          <p:cNvPr id="7" name="Group 6">
            <a:extLst>
              <a:ext uri="{FF2B5EF4-FFF2-40B4-BE49-F238E27FC236}">
                <a16:creationId xmlns:a16="http://schemas.microsoft.com/office/drawing/2014/main" id="{E3B98DC3-F886-4D43-AE12-E855817CDFDF}"/>
              </a:ext>
            </a:extLst>
          </p:cNvPr>
          <p:cNvGrpSpPr/>
          <p:nvPr/>
        </p:nvGrpSpPr>
        <p:grpSpPr>
          <a:xfrm>
            <a:off x="2326376" y="881423"/>
            <a:ext cx="4868693" cy="1557239"/>
            <a:chOff x="2326376" y="807745"/>
            <a:chExt cx="4868693" cy="1557239"/>
          </a:xfrm>
        </p:grpSpPr>
        <p:pic>
          <p:nvPicPr>
            <p:cNvPr id="5" name="Picture 4">
              <a:extLst>
                <a:ext uri="{FF2B5EF4-FFF2-40B4-BE49-F238E27FC236}">
                  <a16:creationId xmlns:a16="http://schemas.microsoft.com/office/drawing/2014/main" id="{BD3E305B-3094-9640-92BF-0FDA0EB50991}"/>
                </a:ext>
              </a:extLst>
            </p:cNvPr>
            <p:cNvPicPr>
              <a:picLocks noChangeAspect="1"/>
            </p:cNvPicPr>
            <p:nvPr/>
          </p:nvPicPr>
          <p:blipFill>
            <a:blip r:embed="rId4"/>
            <a:stretch>
              <a:fillRect/>
            </a:stretch>
          </p:blipFill>
          <p:spPr>
            <a:xfrm>
              <a:off x="2326376" y="807745"/>
              <a:ext cx="4575888" cy="1557239"/>
            </a:xfrm>
            <a:prstGeom prst="rect">
              <a:avLst/>
            </a:prstGeom>
          </p:spPr>
        </p:pic>
        <p:sp>
          <p:nvSpPr>
            <p:cNvPr id="6" name="Rectangle 5">
              <a:extLst>
                <a:ext uri="{FF2B5EF4-FFF2-40B4-BE49-F238E27FC236}">
                  <a16:creationId xmlns:a16="http://schemas.microsoft.com/office/drawing/2014/main" id="{C7ADD45B-0E79-094C-9558-6282ABF87636}"/>
                </a:ext>
              </a:extLst>
            </p:cNvPr>
            <p:cNvSpPr/>
            <p:nvPr/>
          </p:nvSpPr>
          <p:spPr>
            <a:xfrm>
              <a:off x="4866957" y="977021"/>
              <a:ext cx="2328112" cy="1200329"/>
            </a:xfrm>
            <a:prstGeom prst="rect">
              <a:avLst/>
            </a:prstGeom>
          </p:spPr>
          <p:txBody>
            <a:bodyPr wrap="square">
              <a:spAutoFit/>
            </a:bodyPr>
            <a:lstStyle/>
            <a:p>
              <a:r>
                <a:rPr lang="en-US" dirty="0"/>
                <a:t>A.I. for Nuclear Physics workshop</a:t>
              </a:r>
            </a:p>
            <a:p>
              <a:r>
                <a:rPr lang="en-US" dirty="0"/>
                <a:t>4-6 March 2020</a:t>
              </a:r>
            </a:p>
            <a:p>
              <a:r>
                <a:rPr lang="en-US" dirty="0"/>
                <a:t>CEBAF Center</a:t>
              </a:r>
            </a:p>
          </p:txBody>
        </p:sp>
      </p:grpSp>
      <p:pic>
        <p:nvPicPr>
          <p:cNvPr id="9" name="Picture 8">
            <a:extLst>
              <a:ext uri="{FF2B5EF4-FFF2-40B4-BE49-F238E27FC236}">
                <a16:creationId xmlns:a16="http://schemas.microsoft.com/office/drawing/2014/main" id="{2B9CA877-651D-CB44-A2EE-883874A5C6C7}"/>
              </a:ext>
            </a:extLst>
          </p:cNvPr>
          <p:cNvPicPr>
            <a:picLocks noChangeAspect="1"/>
          </p:cNvPicPr>
          <p:nvPr/>
        </p:nvPicPr>
        <p:blipFill>
          <a:blip r:embed="rId5"/>
          <a:stretch>
            <a:fillRect/>
          </a:stretch>
        </p:blipFill>
        <p:spPr>
          <a:xfrm>
            <a:off x="4978261" y="3728005"/>
            <a:ext cx="2516695" cy="2388530"/>
          </a:xfrm>
          <a:prstGeom prst="rect">
            <a:avLst/>
          </a:prstGeom>
          <a:ln>
            <a:solidFill>
              <a:schemeClr val="accent5">
                <a:lumMod val="50000"/>
              </a:schemeClr>
            </a:solidFill>
          </a:ln>
        </p:spPr>
      </p:pic>
      <p:grpSp>
        <p:nvGrpSpPr>
          <p:cNvPr id="15" name="Group 14">
            <a:extLst>
              <a:ext uri="{FF2B5EF4-FFF2-40B4-BE49-F238E27FC236}">
                <a16:creationId xmlns:a16="http://schemas.microsoft.com/office/drawing/2014/main" id="{82311E8D-593D-D04E-8557-3C7ACA930393}"/>
              </a:ext>
            </a:extLst>
          </p:cNvPr>
          <p:cNvGrpSpPr/>
          <p:nvPr/>
        </p:nvGrpSpPr>
        <p:grpSpPr>
          <a:xfrm>
            <a:off x="516795" y="3204066"/>
            <a:ext cx="3735648" cy="3045841"/>
            <a:chOff x="516795" y="3204066"/>
            <a:chExt cx="3735648" cy="3045841"/>
          </a:xfrm>
        </p:grpSpPr>
        <p:pic>
          <p:nvPicPr>
            <p:cNvPr id="12" name="Picture 11">
              <a:extLst>
                <a:ext uri="{FF2B5EF4-FFF2-40B4-BE49-F238E27FC236}">
                  <a16:creationId xmlns:a16="http://schemas.microsoft.com/office/drawing/2014/main" id="{C63DD3A8-E5B8-5E42-AEB9-3490F6AA95D1}"/>
                </a:ext>
              </a:extLst>
            </p:cNvPr>
            <p:cNvPicPr>
              <a:picLocks noChangeAspect="1"/>
            </p:cNvPicPr>
            <p:nvPr/>
          </p:nvPicPr>
          <p:blipFill>
            <a:blip r:embed="rId6"/>
            <a:stretch>
              <a:fillRect/>
            </a:stretch>
          </p:blipFill>
          <p:spPr>
            <a:xfrm>
              <a:off x="1706064" y="3204066"/>
              <a:ext cx="2546379" cy="2772511"/>
            </a:xfrm>
            <a:prstGeom prst="rect">
              <a:avLst/>
            </a:prstGeom>
            <a:ln>
              <a:solidFill>
                <a:schemeClr val="accent3">
                  <a:lumMod val="75000"/>
                </a:schemeClr>
              </a:solidFill>
            </a:ln>
          </p:spPr>
        </p:pic>
        <p:pic>
          <p:nvPicPr>
            <p:cNvPr id="14" name="Picture 13">
              <a:extLst>
                <a:ext uri="{FF2B5EF4-FFF2-40B4-BE49-F238E27FC236}">
                  <a16:creationId xmlns:a16="http://schemas.microsoft.com/office/drawing/2014/main" id="{FBFEE1B8-D684-704B-96B0-32844D19601F}"/>
                </a:ext>
              </a:extLst>
            </p:cNvPr>
            <p:cNvPicPr>
              <a:picLocks noChangeAspect="1"/>
            </p:cNvPicPr>
            <p:nvPr/>
          </p:nvPicPr>
          <p:blipFill>
            <a:blip r:embed="rId7"/>
            <a:stretch>
              <a:fillRect/>
            </a:stretch>
          </p:blipFill>
          <p:spPr>
            <a:xfrm>
              <a:off x="516795" y="4981977"/>
              <a:ext cx="1972336" cy="126793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25701A-62C0-144C-AB29-4C0D20E315F2}"/>
              </a:ext>
            </a:extLst>
          </p:cNvPr>
          <p:cNvSpPr>
            <a:spLocks noGrp="1"/>
          </p:cNvSpPr>
          <p:nvPr>
            <p:ph type="ftr" sz="quarter" idx="3"/>
          </p:nvPr>
        </p:nvSpPr>
        <p:spPr/>
        <p:txBody>
          <a:bodyPr/>
          <a:lstStyle/>
          <a:p>
            <a:pPr>
              <a:defRPr/>
            </a:pPr>
            <a:r>
              <a:rPr lang="en-US"/>
              <a:t>W. Nazarewicz, A.I. for Nuclear Physics workshop 2020</a:t>
            </a:r>
            <a:endParaRPr lang="en-US" dirty="0"/>
          </a:p>
        </p:txBody>
      </p:sp>
      <p:sp>
        <p:nvSpPr>
          <p:cNvPr id="3" name="Slide Number Placeholder 2">
            <a:extLst>
              <a:ext uri="{FF2B5EF4-FFF2-40B4-BE49-F238E27FC236}">
                <a16:creationId xmlns:a16="http://schemas.microsoft.com/office/drawing/2014/main" id="{E4FEF285-0190-B243-9790-2D5CC53AD53D}"/>
              </a:ext>
            </a:extLst>
          </p:cNvPr>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a:lstStyle>
          <a:p>
            <a:fld id="{987C7CF1-4D7D-C941-87F6-6592CA3F7595}" type="slidenum">
              <a:rPr lang="en-US" smtClean="0"/>
              <a:pPr/>
              <a:t>10</a:t>
            </a:fld>
            <a:endParaRPr lang="en-US" dirty="0"/>
          </a:p>
        </p:txBody>
      </p:sp>
      <p:sp>
        <p:nvSpPr>
          <p:cNvPr id="4" name="Rectangle 3">
            <a:extLst>
              <a:ext uri="{FF2B5EF4-FFF2-40B4-BE49-F238E27FC236}">
                <a16:creationId xmlns:a16="http://schemas.microsoft.com/office/drawing/2014/main" id="{2C6B56E8-B234-D14B-9EE9-F6749F744106}"/>
              </a:ext>
            </a:extLst>
          </p:cNvPr>
          <p:cNvSpPr/>
          <p:nvPr/>
        </p:nvSpPr>
        <p:spPr>
          <a:xfrm>
            <a:off x="102741" y="2013638"/>
            <a:ext cx="9191518" cy="1569660"/>
          </a:xfrm>
          <a:prstGeom prst="rect">
            <a:avLst/>
          </a:prstGeom>
        </p:spPr>
        <p:txBody>
          <a:bodyPr wrap="square">
            <a:spAutoFit/>
          </a:bodyPr>
          <a:lstStyle/>
          <a:p>
            <a:pPr algn="ctr"/>
            <a:r>
              <a:rPr lang="en-US" sz="3200" dirty="0">
                <a:solidFill>
                  <a:srgbClr val="002060"/>
                </a:solidFill>
              </a:rPr>
              <a:t>EXAMPLES</a:t>
            </a:r>
          </a:p>
          <a:p>
            <a:pPr algn="ctr"/>
            <a:endParaRPr lang="en-US" sz="3200" dirty="0">
              <a:solidFill>
                <a:srgbClr val="002060"/>
              </a:solidFill>
            </a:endParaRPr>
          </a:p>
          <a:p>
            <a:pPr algn="ctr"/>
            <a:r>
              <a:rPr lang="en-US" sz="3200" dirty="0">
                <a:solidFill>
                  <a:srgbClr val="002060"/>
                </a:solidFill>
              </a:rPr>
              <a:t>AI for Nuclear Structure Theory</a:t>
            </a:r>
            <a:endParaRPr lang="en-US" altLang="en-US" sz="3200" dirty="0">
              <a:solidFill>
                <a:srgbClr val="002060"/>
              </a:solidFill>
            </a:endParaRPr>
          </a:p>
        </p:txBody>
      </p:sp>
    </p:spTree>
    <p:extLst>
      <p:ext uri="{BB962C8B-B14F-4D97-AF65-F5344CB8AC3E}">
        <p14:creationId xmlns:p14="http://schemas.microsoft.com/office/powerpoint/2010/main" val="136725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6B3874-1E60-C348-9BDE-652612C45D55}"/>
              </a:ext>
            </a:extLst>
          </p:cNvPr>
          <p:cNvSpPr>
            <a:spLocks noGrp="1"/>
          </p:cNvSpPr>
          <p:nvPr>
            <p:ph type="ftr" sz="quarter" idx="10"/>
          </p:nvPr>
        </p:nvSpPr>
        <p:spPr/>
        <p:txBody>
          <a:bodyPr/>
          <a:lstStyle/>
          <a:p>
            <a:r>
              <a:rPr lang="en-US"/>
              <a:t>W. Nazarewicz, A.I. for Nuclear Physics workshop 2020</a:t>
            </a:r>
          </a:p>
        </p:txBody>
      </p:sp>
      <p:sp>
        <p:nvSpPr>
          <p:cNvPr id="3" name="Slide Number Placeholder 2">
            <a:extLst>
              <a:ext uri="{FF2B5EF4-FFF2-40B4-BE49-F238E27FC236}">
                <a16:creationId xmlns:a16="http://schemas.microsoft.com/office/drawing/2014/main" id="{9DEACCEE-B833-FC4E-B3DF-88A88B0ABDED}"/>
              </a:ext>
            </a:extLst>
          </p:cNvPr>
          <p:cNvSpPr>
            <a:spLocks noGrp="1"/>
          </p:cNvSpPr>
          <p:nvPr>
            <p:ph type="sldNum" sz="quarter" idx="11"/>
          </p:nvPr>
        </p:nvSpPr>
        <p:spPr/>
        <p:txBody>
          <a:bodyPr/>
          <a:lstStyle/>
          <a:p>
            <a:fld id="{987C7CF1-4D7D-C941-87F6-6592CA3F7595}" type="slidenum">
              <a:rPr lang="en-US" smtClean="0">
                <a:solidFill>
                  <a:prstClr val="black">
                    <a:tint val="75000"/>
                  </a:prstClr>
                </a:solidFill>
              </a:rPr>
              <a:pPr/>
              <a:t>11</a:t>
            </a:fld>
            <a:endParaRPr lang="en-US" dirty="0">
              <a:solidFill>
                <a:prstClr val="black">
                  <a:tint val="75000"/>
                </a:prstClr>
              </a:solidFill>
            </a:endParaRPr>
          </a:p>
        </p:txBody>
      </p:sp>
      <p:sp>
        <p:nvSpPr>
          <p:cNvPr id="4" name="Title 1">
            <a:extLst>
              <a:ext uri="{FF2B5EF4-FFF2-40B4-BE49-F238E27FC236}">
                <a16:creationId xmlns:a16="http://schemas.microsoft.com/office/drawing/2014/main" id="{9A800B72-9A23-9144-8A4A-A0A8CD14BA32}"/>
              </a:ext>
            </a:extLst>
          </p:cNvPr>
          <p:cNvSpPr txBox="1">
            <a:spLocks/>
          </p:cNvSpPr>
          <p:nvPr/>
        </p:nvSpPr>
        <p:spPr bwMode="auto">
          <a:xfrm>
            <a:off x="920872" y="223102"/>
            <a:ext cx="73022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2800" dirty="0">
                <a:solidFill>
                  <a:srgbClr val="002060"/>
                </a:solidFill>
                <a:latin typeface="Calibri" charset="0"/>
              </a:rPr>
              <a:t>Interpolations: Computing “missing” observables</a:t>
            </a:r>
          </a:p>
        </p:txBody>
      </p:sp>
      <p:pic>
        <p:nvPicPr>
          <p:cNvPr id="6" name="Picture 5">
            <a:extLst>
              <a:ext uri="{FF2B5EF4-FFF2-40B4-BE49-F238E27FC236}">
                <a16:creationId xmlns:a16="http://schemas.microsoft.com/office/drawing/2014/main" id="{17054BED-F0ED-2347-9850-440A52608B9A}"/>
              </a:ext>
            </a:extLst>
          </p:cNvPr>
          <p:cNvPicPr>
            <a:picLocks noChangeAspect="1"/>
          </p:cNvPicPr>
          <p:nvPr/>
        </p:nvPicPr>
        <p:blipFill>
          <a:blip r:embed="rId2"/>
          <a:stretch>
            <a:fillRect/>
          </a:stretch>
        </p:blipFill>
        <p:spPr>
          <a:xfrm>
            <a:off x="55026" y="1102400"/>
            <a:ext cx="4391233" cy="3228662"/>
          </a:xfrm>
          <a:prstGeom prst="rect">
            <a:avLst/>
          </a:prstGeom>
        </p:spPr>
      </p:pic>
      <p:sp>
        <p:nvSpPr>
          <p:cNvPr id="7" name="Rectangle 6">
            <a:extLst>
              <a:ext uri="{FF2B5EF4-FFF2-40B4-BE49-F238E27FC236}">
                <a16:creationId xmlns:a16="http://schemas.microsoft.com/office/drawing/2014/main" id="{BD1C8921-F44A-1C4E-B302-4D9F48447FDC}"/>
              </a:ext>
            </a:extLst>
          </p:cNvPr>
          <p:cNvSpPr/>
          <p:nvPr/>
        </p:nvSpPr>
        <p:spPr>
          <a:xfrm>
            <a:off x="748686" y="4436296"/>
            <a:ext cx="3538308" cy="1138773"/>
          </a:xfrm>
          <a:prstGeom prst="rect">
            <a:avLst/>
          </a:prstGeom>
        </p:spPr>
        <p:txBody>
          <a:bodyPr wrap="square">
            <a:spAutoFit/>
          </a:bodyPr>
          <a:lstStyle/>
          <a:p>
            <a:pPr algn="ctr"/>
            <a:r>
              <a:rPr lang="en-US" altLang="en-US" dirty="0">
                <a:solidFill>
                  <a:srgbClr val="000000"/>
                </a:solidFill>
              </a:rPr>
              <a:t>Fission fragment yields with mixture-density NN </a:t>
            </a:r>
          </a:p>
          <a:p>
            <a:pPr algn="ctr"/>
            <a:r>
              <a:rPr lang="en-US" altLang="en-US" sz="1600" dirty="0">
                <a:solidFill>
                  <a:srgbClr val="000000"/>
                </a:solidFill>
              </a:rPr>
              <a:t>A. Lovell et al., EPJ Web Conf. 211, 04006 (2019) and to be published</a:t>
            </a:r>
            <a:endParaRPr lang="en-US" sz="1600" dirty="0"/>
          </a:p>
        </p:txBody>
      </p:sp>
      <p:sp>
        <p:nvSpPr>
          <p:cNvPr id="9" name="Rectangle 8">
            <a:extLst>
              <a:ext uri="{FF2B5EF4-FFF2-40B4-BE49-F238E27FC236}">
                <a16:creationId xmlns:a16="http://schemas.microsoft.com/office/drawing/2014/main" id="{645A009A-26B2-094D-A73A-CE48CC519AF7}"/>
              </a:ext>
            </a:extLst>
          </p:cNvPr>
          <p:cNvSpPr/>
          <p:nvPr/>
        </p:nvSpPr>
        <p:spPr>
          <a:xfrm>
            <a:off x="5073712" y="4625232"/>
            <a:ext cx="3538308" cy="615553"/>
          </a:xfrm>
          <a:prstGeom prst="rect">
            <a:avLst/>
          </a:prstGeom>
        </p:spPr>
        <p:txBody>
          <a:bodyPr wrap="square">
            <a:spAutoFit/>
          </a:bodyPr>
          <a:lstStyle/>
          <a:p>
            <a:pPr algn="ctr"/>
            <a:r>
              <a:rPr lang="en-US" altLang="en-US" dirty="0">
                <a:solidFill>
                  <a:srgbClr val="000000"/>
                </a:solidFill>
              </a:rPr>
              <a:t>2</a:t>
            </a:r>
            <a:r>
              <a:rPr lang="en-US" altLang="en-US" baseline="30000" dirty="0">
                <a:solidFill>
                  <a:srgbClr val="000000"/>
                </a:solidFill>
              </a:rPr>
              <a:t>+</a:t>
            </a:r>
            <a:r>
              <a:rPr lang="en-US" altLang="en-US" dirty="0">
                <a:solidFill>
                  <a:srgbClr val="000000"/>
                </a:solidFill>
              </a:rPr>
              <a:t> states with ANN</a:t>
            </a:r>
            <a:endParaRPr lang="en-US" altLang="en-US" baseline="30000" dirty="0">
              <a:solidFill>
                <a:srgbClr val="000000"/>
              </a:solidFill>
            </a:endParaRPr>
          </a:p>
          <a:p>
            <a:pPr algn="ctr"/>
            <a:r>
              <a:rPr lang="en-US" altLang="en-US" sz="1600" dirty="0" err="1">
                <a:solidFill>
                  <a:srgbClr val="000000"/>
                </a:solidFill>
              </a:rPr>
              <a:t>Akkoyun</a:t>
            </a:r>
            <a:r>
              <a:rPr lang="en-US" altLang="en-US" sz="1600" dirty="0">
                <a:solidFill>
                  <a:srgbClr val="000000"/>
                </a:solidFill>
              </a:rPr>
              <a:t> and Kaya, 2002.08218</a:t>
            </a:r>
            <a:endParaRPr lang="en-US" sz="1600" dirty="0"/>
          </a:p>
        </p:txBody>
      </p:sp>
      <p:pic>
        <p:nvPicPr>
          <p:cNvPr id="10" name="Picture 9">
            <a:extLst>
              <a:ext uri="{FF2B5EF4-FFF2-40B4-BE49-F238E27FC236}">
                <a16:creationId xmlns:a16="http://schemas.microsoft.com/office/drawing/2014/main" id="{5509091A-1DDE-BD45-BE38-760E2D03380D}"/>
              </a:ext>
            </a:extLst>
          </p:cNvPr>
          <p:cNvPicPr>
            <a:picLocks noChangeAspect="1"/>
          </p:cNvPicPr>
          <p:nvPr/>
        </p:nvPicPr>
        <p:blipFill>
          <a:blip r:embed="rId3"/>
          <a:stretch>
            <a:fillRect/>
          </a:stretch>
        </p:blipFill>
        <p:spPr>
          <a:xfrm>
            <a:off x="4725013" y="1207634"/>
            <a:ext cx="4251453" cy="3228662"/>
          </a:xfrm>
          <a:prstGeom prst="rect">
            <a:avLst/>
          </a:prstGeom>
        </p:spPr>
      </p:pic>
    </p:spTree>
    <p:extLst>
      <p:ext uri="{BB962C8B-B14F-4D97-AF65-F5344CB8AC3E}">
        <p14:creationId xmlns:p14="http://schemas.microsoft.com/office/powerpoint/2010/main" val="42284024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25701A-62C0-144C-AB29-4C0D20E315F2}"/>
              </a:ext>
            </a:extLst>
          </p:cNvPr>
          <p:cNvSpPr>
            <a:spLocks noGrp="1"/>
          </p:cNvSpPr>
          <p:nvPr>
            <p:ph type="ftr" sz="quarter" idx="3"/>
          </p:nvPr>
        </p:nvSpPr>
        <p:spPr/>
        <p:txBody>
          <a:bodyPr/>
          <a:lstStyle/>
          <a:p>
            <a:pPr>
              <a:defRPr/>
            </a:pPr>
            <a:r>
              <a:rPr lang="en-US"/>
              <a:t>W. Nazarewicz, A.I. for Nuclear Physics workshop 2020</a:t>
            </a:r>
            <a:endParaRPr lang="en-US" dirty="0"/>
          </a:p>
        </p:txBody>
      </p:sp>
      <p:sp>
        <p:nvSpPr>
          <p:cNvPr id="3" name="Slide Number Placeholder 2">
            <a:extLst>
              <a:ext uri="{FF2B5EF4-FFF2-40B4-BE49-F238E27FC236}">
                <a16:creationId xmlns:a16="http://schemas.microsoft.com/office/drawing/2014/main" id="{E4FEF285-0190-B243-9790-2D5CC53AD53D}"/>
              </a:ext>
            </a:extLst>
          </p:cNvPr>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a:lstStyle>
          <a:p>
            <a:fld id="{987C7CF1-4D7D-C941-87F6-6592CA3F7595}" type="slidenum">
              <a:rPr lang="en-US" smtClean="0"/>
              <a:pPr/>
              <a:t>12</a:t>
            </a:fld>
            <a:endParaRPr lang="en-US" dirty="0"/>
          </a:p>
        </p:txBody>
      </p:sp>
      <p:sp>
        <p:nvSpPr>
          <p:cNvPr id="7" name="Title 1">
            <a:extLst>
              <a:ext uri="{FF2B5EF4-FFF2-40B4-BE49-F238E27FC236}">
                <a16:creationId xmlns:a16="http://schemas.microsoft.com/office/drawing/2014/main" id="{821BA855-8848-5342-93C9-188C7D02C7C3}"/>
              </a:ext>
            </a:extLst>
          </p:cNvPr>
          <p:cNvSpPr txBox="1">
            <a:spLocks/>
          </p:cNvSpPr>
          <p:nvPr/>
        </p:nvSpPr>
        <p:spPr bwMode="auto">
          <a:xfrm>
            <a:off x="1319588" y="2358"/>
            <a:ext cx="63199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800" dirty="0">
                <a:solidFill>
                  <a:srgbClr val="002060"/>
                </a:solidFill>
                <a:latin typeface="Calibri" charset="0"/>
              </a:rPr>
              <a:t>Extrapolations of A-body results with ANN</a:t>
            </a:r>
          </a:p>
        </p:txBody>
      </p:sp>
      <p:sp>
        <p:nvSpPr>
          <p:cNvPr id="8" name="Rectangle 7">
            <a:extLst>
              <a:ext uri="{FF2B5EF4-FFF2-40B4-BE49-F238E27FC236}">
                <a16:creationId xmlns:a16="http://schemas.microsoft.com/office/drawing/2014/main" id="{031EF9A8-79A9-4543-951C-62375357CA28}"/>
              </a:ext>
            </a:extLst>
          </p:cNvPr>
          <p:cNvSpPr/>
          <p:nvPr/>
        </p:nvSpPr>
        <p:spPr>
          <a:xfrm>
            <a:off x="-244247" y="599220"/>
            <a:ext cx="4601709" cy="338554"/>
          </a:xfrm>
          <a:prstGeom prst="rect">
            <a:avLst/>
          </a:prstGeom>
        </p:spPr>
        <p:txBody>
          <a:bodyPr wrap="none">
            <a:spAutoFit/>
          </a:bodyPr>
          <a:lstStyle/>
          <a:p>
            <a:pPr marL="231775" lvl="1" indent="0">
              <a:defRPr/>
            </a:pPr>
            <a:r>
              <a:rPr lang="en-US" altLang="en-US" sz="1600" dirty="0" err="1">
                <a:solidFill>
                  <a:srgbClr val="000000"/>
                </a:solidFill>
              </a:rPr>
              <a:t>Negoita</a:t>
            </a:r>
            <a:r>
              <a:rPr lang="en-US" altLang="en-US" sz="1600" dirty="0">
                <a:solidFill>
                  <a:srgbClr val="000000"/>
                </a:solidFill>
              </a:rPr>
              <a:t> et al. Phys. Rev. C 99, 054308 (2019)</a:t>
            </a:r>
          </a:p>
        </p:txBody>
      </p:sp>
      <p:pic>
        <p:nvPicPr>
          <p:cNvPr id="10" name="Picture 9">
            <a:extLst>
              <a:ext uri="{FF2B5EF4-FFF2-40B4-BE49-F238E27FC236}">
                <a16:creationId xmlns:a16="http://schemas.microsoft.com/office/drawing/2014/main" id="{64CC8722-0A97-EC4E-8287-16FAC7FBF8ED}"/>
              </a:ext>
            </a:extLst>
          </p:cNvPr>
          <p:cNvPicPr>
            <a:picLocks noChangeAspect="1"/>
          </p:cNvPicPr>
          <p:nvPr/>
        </p:nvPicPr>
        <p:blipFill>
          <a:blip r:embed="rId2"/>
          <a:stretch>
            <a:fillRect/>
          </a:stretch>
        </p:blipFill>
        <p:spPr>
          <a:xfrm>
            <a:off x="155482" y="1992789"/>
            <a:ext cx="2093071" cy="2655869"/>
          </a:xfrm>
          <a:prstGeom prst="rect">
            <a:avLst/>
          </a:prstGeom>
        </p:spPr>
      </p:pic>
      <p:pic>
        <p:nvPicPr>
          <p:cNvPr id="12" name="Picture 11">
            <a:extLst>
              <a:ext uri="{FF2B5EF4-FFF2-40B4-BE49-F238E27FC236}">
                <a16:creationId xmlns:a16="http://schemas.microsoft.com/office/drawing/2014/main" id="{080E0E9B-9367-734E-9FC8-E86C9D1144D0}"/>
              </a:ext>
            </a:extLst>
          </p:cNvPr>
          <p:cNvPicPr>
            <a:picLocks noChangeAspect="1"/>
          </p:cNvPicPr>
          <p:nvPr/>
        </p:nvPicPr>
        <p:blipFill>
          <a:blip r:embed="rId3"/>
          <a:stretch>
            <a:fillRect/>
          </a:stretch>
        </p:blipFill>
        <p:spPr>
          <a:xfrm>
            <a:off x="2370430" y="1314695"/>
            <a:ext cx="2871895" cy="4833991"/>
          </a:xfrm>
          <a:prstGeom prst="rect">
            <a:avLst/>
          </a:prstGeom>
        </p:spPr>
      </p:pic>
      <p:sp>
        <p:nvSpPr>
          <p:cNvPr id="13" name="Rectangle 12">
            <a:extLst>
              <a:ext uri="{FF2B5EF4-FFF2-40B4-BE49-F238E27FC236}">
                <a16:creationId xmlns:a16="http://schemas.microsoft.com/office/drawing/2014/main" id="{CA38AA01-3374-5D44-98C0-F6FE534E1491}"/>
              </a:ext>
            </a:extLst>
          </p:cNvPr>
          <p:cNvSpPr/>
          <p:nvPr/>
        </p:nvSpPr>
        <p:spPr>
          <a:xfrm>
            <a:off x="155482" y="5003510"/>
            <a:ext cx="2093071" cy="954107"/>
          </a:xfrm>
          <a:prstGeom prst="rect">
            <a:avLst/>
          </a:prstGeom>
        </p:spPr>
        <p:txBody>
          <a:bodyPr wrap="square">
            <a:spAutoFit/>
          </a:bodyPr>
          <a:lstStyle/>
          <a:p>
            <a:r>
              <a:rPr lang="en-US" sz="1400" dirty="0"/>
              <a:t>Topological structure of the feed-forward artificial neural network used</a:t>
            </a:r>
          </a:p>
        </p:txBody>
      </p:sp>
      <p:sp>
        <p:nvSpPr>
          <p:cNvPr id="14" name="Rectangle 13">
            <a:extLst>
              <a:ext uri="{FF2B5EF4-FFF2-40B4-BE49-F238E27FC236}">
                <a16:creationId xmlns:a16="http://schemas.microsoft.com/office/drawing/2014/main" id="{5DD043F6-3352-2941-A0E7-1F9754101B74}"/>
              </a:ext>
            </a:extLst>
          </p:cNvPr>
          <p:cNvSpPr/>
          <p:nvPr/>
        </p:nvSpPr>
        <p:spPr>
          <a:xfrm>
            <a:off x="4850068" y="599220"/>
            <a:ext cx="4293932" cy="338554"/>
          </a:xfrm>
          <a:prstGeom prst="rect">
            <a:avLst/>
          </a:prstGeom>
        </p:spPr>
        <p:txBody>
          <a:bodyPr wrap="none">
            <a:spAutoFit/>
          </a:bodyPr>
          <a:lstStyle/>
          <a:p>
            <a:pPr marL="231775" lvl="1" indent="0">
              <a:defRPr/>
            </a:pPr>
            <a:r>
              <a:rPr lang="en-US" altLang="en-US" sz="1600" dirty="0">
                <a:solidFill>
                  <a:srgbClr val="000000"/>
                </a:solidFill>
              </a:rPr>
              <a:t>Jiang et al. Phys. Rev. </a:t>
            </a:r>
            <a:r>
              <a:rPr lang="en-US" sz="1600" dirty="0"/>
              <a:t>100, 054326 (2019)</a:t>
            </a:r>
            <a:endParaRPr lang="en-US" altLang="en-US" sz="1600" dirty="0">
              <a:solidFill>
                <a:srgbClr val="000000"/>
              </a:solidFill>
            </a:endParaRPr>
          </a:p>
        </p:txBody>
      </p:sp>
      <p:sp>
        <p:nvSpPr>
          <p:cNvPr id="17" name="TextBox 16">
            <a:extLst>
              <a:ext uri="{FF2B5EF4-FFF2-40B4-BE49-F238E27FC236}">
                <a16:creationId xmlns:a16="http://schemas.microsoft.com/office/drawing/2014/main" id="{2A1D7448-C7EC-D842-8C00-D12EABE48B04}"/>
              </a:ext>
            </a:extLst>
          </p:cNvPr>
          <p:cNvSpPr txBox="1"/>
          <p:nvPr/>
        </p:nvSpPr>
        <p:spPr>
          <a:xfrm>
            <a:off x="5490777" y="1113413"/>
            <a:ext cx="3639138" cy="461665"/>
          </a:xfrm>
          <a:prstGeom prst="rect">
            <a:avLst/>
          </a:prstGeom>
          <a:noFill/>
        </p:spPr>
        <p:txBody>
          <a:bodyPr wrap="none" rtlCol="0">
            <a:spAutoFit/>
          </a:bodyPr>
          <a:lstStyle/>
          <a:p>
            <a:r>
              <a:rPr lang="en-US" sz="2400" baseline="30000" dirty="0">
                <a:solidFill>
                  <a:srgbClr val="FF0000"/>
                </a:solidFill>
              </a:rPr>
              <a:t>4</a:t>
            </a:r>
            <a:r>
              <a:rPr lang="en-US" sz="2400" dirty="0">
                <a:solidFill>
                  <a:srgbClr val="FF0000"/>
                </a:solidFill>
              </a:rPr>
              <a:t>He with </a:t>
            </a:r>
            <a:r>
              <a:rPr lang="en-US" sz="2400" dirty="0" err="1">
                <a:solidFill>
                  <a:srgbClr val="FF0000"/>
                </a:solidFill>
              </a:rPr>
              <a:t>NCSM+NNLO</a:t>
            </a:r>
            <a:r>
              <a:rPr lang="en-US" sz="2400" baseline="-25000" dirty="0" err="1">
                <a:solidFill>
                  <a:srgbClr val="FF0000"/>
                </a:solidFill>
              </a:rPr>
              <a:t>opt</a:t>
            </a:r>
            <a:endParaRPr lang="en-US" sz="2400" baseline="-25000" dirty="0">
              <a:solidFill>
                <a:srgbClr val="FF0000"/>
              </a:solidFill>
            </a:endParaRPr>
          </a:p>
        </p:txBody>
      </p:sp>
      <p:pic>
        <p:nvPicPr>
          <p:cNvPr id="19" name="Picture 18">
            <a:extLst>
              <a:ext uri="{FF2B5EF4-FFF2-40B4-BE49-F238E27FC236}">
                <a16:creationId xmlns:a16="http://schemas.microsoft.com/office/drawing/2014/main" id="{FB72F3C3-6C59-CE46-A1A6-9A0CDA3301F2}"/>
              </a:ext>
            </a:extLst>
          </p:cNvPr>
          <p:cNvPicPr>
            <a:picLocks noChangeAspect="1"/>
          </p:cNvPicPr>
          <p:nvPr/>
        </p:nvPicPr>
        <p:blipFill>
          <a:blip r:embed="rId4"/>
          <a:stretch>
            <a:fillRect/>
          </a:stretch>
        </p:blipFill>
        <p:spPr>
          <a:xfrm>
            <a:off x="5616722" y="1578832"/>
            <a:ext cx="3139258" cy="3096547"/>
          </a:xfrm>
          <a:prstGeom prst="rect">
            <a:avLst/>
          </a:prstGeom>
        </p:spPr>
      </p:pic>
      <p:pic>
        <p:nvPicPr>
          <p:cNvPr id="20" name="Picture 19">
            <a:extLst>
              <a:ext uri="{FF2B5EF4-FFF2-40B4-BE49-F238E27FC236}">
                <a16:creationId xmlns:a16="http://schemas.microsoft.com/office/drawing/2014/main" id="{0A32FBDC-E3C6-3644-BF66-D77D989F9A1F}"/>
              </a:ext>
            </a:extLst>
          </p:cNvPr>
          <p:cNvPicPr>
            <a:picLocks noChangeAspect="1"/>
          </p:cNvPicPr>
          <p:nvPr/>
        </p:nvPicPr>
        <p:blipFill>
          <a:blip r:embed="rId5"/>
          <a:stretch>
            <a:fillRect/>
          </a:stretch>
        </p:blipFill>
        <p:spPr>
          <a:xfrm>
            <a:off x="5674302" y="5135523"/>
            <a:ext cx="3024098" cy="1210619"/>
          </a:xfrm>
          <a:prstGeom prst="rect">
            <a:avLst/>
          </a:prstGeom>
        </p:spPr>
      </p:pic>
      <p:sp>
        <p:nvSpPr>
          <p:cNvPr id="21" name="TextBox 20">
            <a:extLst>
              <a:ext uri="{FF2B5EF4-FFF2-40B4-BE49-F238E27FC236}">
                <a16:creationId xmlns:a16="http://schemas.microsoft.com/office/drawing/2014/main" id="{1B14D1D5-BFA4-7A44-9CC7-85B6A0B2535B}"/>
              </a:ext>
            </a:extLst>
          </p:cNvPr>
          <p:cNvSpPr txBox="1"/>
          <p:nvPr/>
        </p:nvSpPr>
        <p:spPr>
          <a:xfrm>
            <a:off x="5674302" y="4720511"/>
            <a:ext cx="3135795" cy="461665"/>
          </a:xfrm>
          <a:prstGeom prst="rect">
            <a:avLst/>
          </a:prstGeom>
          <a:noFill/>
        </p:spPr>
        <p:txBody>
          <a:bodyPr wrap="none" rtlCol="0">
            <a:spAutoFit/>
          </a:bodyPr>
          <a:lstStyle/>
          <a:p>
            <a:r>
              <a:rPr lang="en-US" sz="2400" baseline="30000" dirty="0">
                <a:solidFill>
                  <a:srgbClr val="FF0000"/>
                </a:solidFill>
              </a:rPr>
              <a:t>16</a:t>
            </a:r>
            <a:r>
              <a:rPr lang="en-US" sz="2400" dirty="0">
                <a:solidFill>
                  <a:srgbClr val="FF0000"/>
                </a:solidFill>
              </a:rPr>
              <a:t>O with </a:t>
            </a:r>
            <a:r>
              <a:rPr lang="en-US" sz="2400" dirty="0" err="1">
                <a:solidFill>
                  <a:srgbClr val="FF0000"/>
                </a:solidFill>
              </a:rPr>
              <a:t>CC+NNLO</a:t>
            </a:r>
            <a:r>
              <a:rPr lang="en-US" sz="2400" baseline="-25000" dirty="0" err="1">
                <a:solidFill>
                  <a:srgbClr val="FF0000"/>
                </a:solidFill>
              </a:rPr>
              <a:t>opt</a:t>
            </a:r>
            <a:endParaRPr lang="en-US" sz="2400" baseline="-25000" dirty="0">
              <a:solidFill>
                <a:srgbClr val="FF0000"/>
              </a:solidFill>
            </a:endParaRPr>
          </a:p>
        </p:txBody>
      </p:sp>
      <p:sp>
        <p:nvSpPr>
          <p:cNvPr id="22" name="TextBox 21">
            <a:extLst>
              <a:ext uri="{FF2B5EF4-FFF2-40B4-BE49-F238E27FC236}">
                <a16:creationId xmlns:a16="http://schemas.microsoft.com/office/drawing/2014/main" id="{A6056B93-C13B-5843-A98F-29EB63A0AE0B}"/>
              </a:ext>
            </a:extLst>
          </p:cNvPr>
          <p:cNvSpPr txBox="1"/>
          <p:nvPr/>
        </p:nvSpPr>
        <p:spPr>
          <a:xfrm>
            <a:off x="632710" y="1292626"/>
            <a:ext cx="1091966" cy="461665"/>
          </a:xfrm>
          <a:prstGeom prst="rect">
            <a:avLst/>
          </a:prstGeom>
          <a:noFill/>
        </p:spPr>
        <p:txBody>
          <a:bodyPr wrap="none" rtlCol="0">
            <a:spAutoFit/>
          </a:bodyPr>
          <a:lstStyle/>
          <a:p>
            <a:r>
              <a:rPr lang="en-US" sz="2400" dirty="0">
                <a:solidFill>
                  <a:srgbClr val="FF0000"/>
                </a:solidFill>
              </a:rPr>
              <a:t>NCSM</a:t>
            </a:r>
            <a:endParaRPr lang="en-US" sz="2400" baseline="-25000" dirty="0">
              <a:solidFill>
                <a:srgbClr val="FF0000"/>
              </a:solidFill>
            </a:endParaRPr>
          </a:p>
        </p:txBody>
      </p:sp>
    </p:spTree>
    <p:extLst>
      <p:ext uri="{BB962C8B-B14F-4D97-AF65-F5344CB8AC3E}">
        <p14:creationId xmlns:p14="http://schemas.microsoft.com/office/powerpoint/2010/main" val="414071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25701A-62C0-144C-AB29-4C0D20E315F2}"/>
              </a:ext>
            </a:extLst>
          </p:cNvPr>
          <p:cNvSpPr>
            <a:spLocks noGrp="1"/>
          </p:cNvSpPr>
          <p:nvPr>
            <p:ph type="ftr" sz="quarter" idx="3"/>
          </p:nvPr>
        </p:nvSpPr>
        <p:spPr/>
        <p:txBody>
          <a:bodyPr/>
          <a:lstStyle/>
          <a:p>
            <a:pPr>
              <a:defRPr/>
            </a:pPr>
            <a:r>
              <a:rPr lang="en-US"/>
              <a:t>W. Nazarewicz, A.I. for Nuclear Physics workshop 2020</a:t>
            </a:r>
            <a:endParaRPr lang="en-US" dirty="0"/>
          </a:p>
        </p:txBody>
      </p:sp>
      <p:sp>
        <p:nvSpPr>
          <p:cNvPr id="3" name="Slide Number Placeholder 2">
            <a:extLst>
              <a:ext uri="{FF2B5EF4-FFF2-40B4-BE49-F238E27FC236}">
                <a16:creationId xmlns:a16="http://schemas.microsoft.com/office/drawing/2014/main" id="{E4FEF285-0190-B243-9790-2D5CC53AD53D}"/>
              </a:ext>
            </a:extLst>
          </p:cNvPr>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a:lstStyle>
          <a:p>
            <a:fld id="{987C7CF1-4D7D-C941-87F6-6592CA3F7595}" type="slidenum">
              <a:rPr lang="en-US" smtClean="0"/>
              <a:pPr/>
              <a:t>13</a:t>
            </a:fld>
            <a:endParaRPr lang="en-US" dirty="0"/>
          </a:p>
        </p:txBody>
      </p:sp>
      <p:sp>
        <p:nvSpPr>
          <p:cNvPr id="8" name="Rectangle 7">
            <a:extLst>
              <a:ext uri="{FF2B5EF4-FFF2-40B4-BE49-F238E27FC236}">
                <a16:creationId xmlns:a16="http://schemas.microsoft.com/office/drawing/2014/main" id="{C2142539-F1E3-E64C-85EE-A351928CCCC7}"/>
              </a:ext>
            </a:extLst>
          </p:cNvPr>
          <p:cNvSpPr/>
          <p:nvPr/>
        </p:nvSpPr>
        <p:spPr>
          <a:xfrm>
            <a:off x="2025500" y="552719"/>
            <a:ext cx="4779642" cy="338554"/>
          </a:xfrm>
          <a:prstGeom prst="rect">
            <a:avLst/>
          </a:prstGeom>
        </p:spPr>
        <p:txBody>
          <a:bodyPr wrap="none">
            <a:spAutoFit/>
          </a:bodyPr>
          <a:lstStyle/>
          <a:p>
            <a:r>
              <a:rPr lang="en-US" altLang="en-US" sz="1600" dirty="0">
                <a:solidFill>
                  <a:srgbClr val="000000"/>
                </a:solidFill>
              </a:rPr>
              <a:t>Melendez et al., Phys. Rev. C 100, 044001 (2019) </a:t>
            </a:r>
            <a:endParaRPr lang="en-US" sz="1600" dirty="0"/>
          </a:p>
        </p:txBody>
      </p:sp>
      <p:sp>
        <p:nvSpPr>
          <p:cNvPr id="9" name="Title 1">
            <a:extLst>
              <a:ext uri="{FF2B5EF4-FFF2-40B4-BE49-F238E27FC236}">
                <a16:creationId xmlns:a16="http://schemas.microsoft.com/office/drawing/2014/main" id="{4F6FAA21-447A-AC4B-ABA9-D15AF38A70E6}"/>
              </a:ext>
            </a:extLst>
          </p:cNvPr>
          <p:cNvSpPr txBox="1">
            <a:spLocks/>
          </p:cNvSpPr>
          <p:nvPr/>
        </p:nvSpPr>
        <p:spPr bwMode="auto">
          <a:xfrm>
            <a:off x="82555" y="92019"/>
            <a:ext cx="8869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dirty="0">
                <a:solidFill>
                  <a:srgbClr val="002060"/>
                </a:solidFill>
                <a:latin typeface="Calibri" charset="0"/>
              </a:rPr>
              <a:t>Bayesian GP model for Quantifying Correlated Truncation Errors in EFT</a:t>
            </a:r>
          </a:p>
        </p:txBody>
      </p:sp>
      <p:grpSp>
        <p:nvGrpSpPr>
          <p:cNvPr id="13" name="Group 12">
            <a:extLst>
              <a:ext uri="{FF2B5EF4-FFF2-40B4-BE49-F238E27FC236}">
                <a16:creationId xmlns:a16="http://schemas.microsoft.com/office/drawing/2014/main" id="{5BB291A0-0173-004A-87C1-28CB357A1D36}"/>
              </a:ext>
            </a:extLst>
          </p:cNvPr>
          <p:cNvGrpSpPr/>
          <p:nvPr/>
        </p:nvGrpSpPr>
        <p:grpSpPr>
          <a:xfrm>
            <a:off x="3622836" y="1594493"/>
            <a:ext cx="4829346" cy="4821746"/>
            <a:chOff x="3499546" y="1094729"/>
            <a:chExt cx="5191482" cy="5183312"/>
          </a:xfrm>
        </p:grpSpPr>
        <p:pic>
          <p:nvPicPr>
            <p:cNvPr id="11" name="Picture 10">
              <a:extLst>
                <a:ext uri="{FF2B5EF4-FFF2-40B4-BE49-F238E27FC236}">
                  <a16:creationId xmlns:a16="http://schemas.microsoft.com/office/drawing/2014/main" id="{19A00E39-135A-AC4F-A14C-31237EA92231}"/>
                </a:ext>
              </a:extLst>
            </p:cNvPr>
            <p:cNvPicPr>
              <a:picLocks noChangeAspect="1"/>
            </p:cNvPicPr>
            <p:nvPr/>
          </p:nvPicPr>
          <p:blipFill>
            <a:blip r:embed="rId2"/>
            <a:stretch>
              <a:fillRect/>
            </a:stretch>
          </p:blipFill>
          <p:spPr>
            <a:xfrm>
              <a:off x="3638467" y="1094729"/>
              <a:ext cx="5052561" cy="5183312"/>
            </a:xfrm>
            <a:prstGeom prst="rect">
              <a:avLst/>
            </a:prstGeom>
            <a:solidFill>
              <a:schemeClr val="bg1"/>
            </a:solidFill>
          </p:spPr>
        </p:pic>
        <p:sp>
          <p:nvSpPr>
            <p:cNvPr id="12" name="Rectangle 11">
              <a:extLst>
                <a:ext uri="{FF2B5EF4-FFF2-40B4-BE49-F238E27FC236}">
                  <a16:creationId xmlns:a16="http://schemas.microsoft.com/office/drawing/2014/main" id="{A8D265FB-C013-CA47-83E8-3D6A8AB9E009}"/>
                </a:ext>
              </a:extLst>
            </p:cNvPr>
            <p:cNvSpPr/>
            <p:nvPr/>
          </p:nvSpPr>
          <p:spPr>
            <a:xfrm>
              <a:off x="3499546" y="5881775"/>
              <a:ext cx="277841" cy="338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38B87E73-7171-3C43-BB8D-FCE9B8D9D398}"/>
              </a:ext>
            </a:extLst>
          </p:cNvPr>
          <p:cNvSpPr/>
          <p:nvPr/>
        </p:nvSpPr>
        <p:spPr>
          <a:xfrm>
            <a:off x="691818" y="1271106"/>
            <a:ext cx="2496620" cy="369332"/>
          </a:xfrm>
          <a:prstGeom prst="rect">
            <a:avLst/>
          </a:prstGeom>
        </p:spPr>
        <p:txBody>
          <a:bodyPr wrap="square">
            <a:spAutoFit/>
          </a:bodyPr>
          <a:lstStyle/>
          <a:p>
            <a:r>
              <a:rPr lang="en-US" dirty="0">
                <a:latin typeface="SFRM1000"/>
              </a:rPr>
              <a:t>Bayesian network used</a:t>
            </a:r>
            <a:endParaRPr lang="en-US" dirty="0"/>
          </a:p>
        </p:txBody>
      </p:sp>
      <p:pic>
        <p:nvPicPr>
          <p:cNvPr id="15" name="Picture 14">
            <a:extLst>
              <a:ext uri="{FF2B5EF4-FFF2-40B4-BE49-F238E27FC236}">
                <a16:creationId xmlns:a16="http://schemas.microsoft.com/office/drawing/2014/main" id="{75AA6AED-7E5D-AD43-B8C4-011EC1CC2BBF}"/>
              </a:ext>
            </a:extLst>
          </p:cNvPr>
          <p:cNvPicPr>
            <a:picLocks noChangeAspect="1"/>
          </p:cNvPicPr>
          <p:nvPr/>
        </p:nvPicPr>
        <p:blipFill>
          <a:blip r:embed="rId3"/>
          <a:stretch>
            <a:fillRect/>
          </a:stretch>
        </p:blipFill>
        <p:spPr>
          <a:xfrm>
            <a:off x="297951" y="1770604"/>
            <a:ext cx="3454115" cy="4100901"/>
          </a:xfrm>
          <a:prstGeom prst="rect">
            <a:avLst/>
          </a:prstGeom>
        </p:spPr>
      </p:pic>
      <p:sp>
        <p:nvSpPr>
          <p:cNvPr id="16" name="Rectangle 15">
            <a:extLst>
              <a:ext uri="{FF2B5EF4-FFF2-40B4-BE49-F238E27FC236}">
                <a16:creationId xmlns:a16="http://schemas.microsoft.com/office/drawing/2014/main" id="{C1AB6F99-D632-EB47-9934-FFE4B69C57A2}"/>
              </a:ext>
            </a:extLst>
          </p:cNvPr>
          <p:cNvSpPr/>
          <p:nvPr/>
        </p:nvSpPr>
        <p:spPr>
          <a:xfrm>
            <a:off x="4080865" y="1014384"/>
            <a:ext cx="4779642" cy="646331"/>
          </a:xfrm>
          <a:prstGeom prst="rect">
            <a:avLst/>
          </a:prstGeom>
        </p:spPr>
        <p:txBody>
          <a:bodyPr wrap="square">
            <a:spAutoFit/>
          </a:bodyPr>
          <a:lstStyle/>
          <a:p>
            <a:r>
              <a:rPr lang="en-US" dirty="0">
                <a:latin typeface="SFRM1000"/>
              </a:rPr>
              <a:t>Differential NN cross section coefficients from the </a:t>
            </a:r>
            <a:r>
              <a:rPr lang="en-US" dirty="0" err="1">
                <a:latin typeface="SFRM1000"/>
              </a:rPr>
              <a:t>semilocal</a:t>
            </a:r>
            <a:r>
              <a:rPr lang="en-US" dirty="0">
                <a:latin typeface="SFRM1000"/>
              </a:rPr>
              <a:t> EKM potential </a:t>
            </a:r>
            <a:endParaRPr lang="en-US" dirty="0"/>
          </a:p>
        </p:txBody>
      </p:sp>
    </p:spTree>
    <p:extLst>
      <p:ext uri="{BB962C8B-B14F-4D97-AF65-F5344CB8AC3E}">
        <p14:creationId xmlns:p14="http://schemas.microsoft.com/office/powerpoint/2010/main" val="19149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25701A-62C0-144C-AB29-4C0D20E315F2}"/>
              </a:ext>
            </a:extLst>
          </p:cNvPr>
          <p:cNvSpPr>
            <a:spLocks noGrp="1"/>
          </p:cNvSpPr>
          <p:nvPr>
            <p:ph type="ftr" sz="quarter" idx="3"/>
          </p:nvPr>
        </p:nvSpPr>
        <p:spPr/>
        <p:txBody>
          <a:bodyPr/>
          <a:lstStyle/>
          <a:p>
            <a:pPr>
              <a:defRPr/>
            </a:pPr>
            <a:r>
              <a:rPr lang="en-US"/>
              <a:t>W. Nazarewicz, A.I. for Nuclear Physics workshop 2020</a:t>
            </a:r>
            <a:endParaRPr lang="en-US" dirty="0"/>
          </a:p>
        </p:txBody>
      </p:sp>
      <p:sp>
        <p:nvSpPr>
          <p:cNvPr id="3" name="Slide Number Placeholder 2">
            <a:extLst>
              <a:ext uri="{FF2B5EF4-FFF2-40B4-BE49-F238E27FC236}">
                <a16:creationId xmlns:a16="http://schemas.microsoft.com/office/drawing/2014/main" id="{E4FEF285-0190-B243-9790-2D5CC53AD53D}"/>
              </a:ext>
            </a:extLst>
          </p:cNvPr>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a:lstStyle>
          <a:p>
            <a:fld id="{987C7CF1-4D7D-C941-87F6-6592CA3F7595}" type="slidenum">
              <a:rPr lang="en-US" smtClean="0"/>
              <a:pPr/>
              <a:t>14</a:t>
            </a:fld>
            <a:endParaRPr lang="en-US" dirty="0"/>
          </a:p>
        </p:txBody>
      </p:sp>
      <p:sp>
        <p:nvSpPr>
          <p:cNvPr id="9" name="Rectangle 8">
            <a:extLst>
              <a:ext uri="{FF2B5EF4-FFF2-40B4-BE49-F238E27FC236}">
                <a16:creationId xmlns:a16="http://schemas.microsoft.com/office/drawing/2014/main" id="{0B1AE816-2F48-A74D-8D98-AAB3D26575E9}"/>
              </a:ext>
            </a:extLst>
          </p:cNvPr>
          <p:cNvSpPr/>
          <p:nvPr/>
        </p:nvSpPr>
        <p:spPr>
          <a:xfrm>
            <a:off x="1929642" y="578832"/>
            <a:ext cx="4416594" cy="338554"/>
          </a:xfrm>
          <a:prstGeom prst="rect">
            <a:avLst/>
          </a:prstGeom>
        </p:spPr>
        <p:txBody>
          <a:bodyPr wrap="none">
            <a:spAutoFit/>
          </a:bodyPr>
          <a:lstStyle/>
          <a:p>
            <a:pPr marL="231775" lvl="1" indent="0">
              <a:defRPr/>
            </a:pPr>
            <a:r>
              <a:rPr lang="en-US" altLang="en-US" sz="1600" dirty="0" err="1">
                <a:solidFill>
                  <a:srgbClr val="000000"/>
                </a:solidFill>
              </a:rPr>
              <a:t>Ekström</a:t>
            </a:r>
            <a:r>
              <a:rPr lang="en-US" altLang="en-US" sz="1600" dirty="0">
                <a:solidFill>
                  <a:srgbClr val="000000"/>
                </a:solidFill>
              </a:rPr>
              <a:t> et al., J. Phys. G 46 095101 (2019)</a:t>
            </a:r>
          </a:p>
        </p:txBody>
      </p:sp>
      <p:sp>
        <p:nvSpPr>
          <p:cNvPr id="10" name="Rectangle 9">
            <a:extLst>
              <a:ext uri="{FF2B5EF4-FFF2-40B4-BE49-F238E27FC236}">
                <a16:creationId xmlns:a16="http://schemas.microsoft.com/office/drawing/2014/main" id="{B23646BD-50AA-9C48-8546-9EF26666A1E0}"/>
              </a:ext>
            </a:extLst>
          </p:cNvPr>
          <p:cNvSpPr/>
          <p:nvPr/>
        </p:nvSpPr>
        <p:spPr>
          <a:xfrm>
            <a:off x="1294544" y="117167"/>
            <a:ext cx="6835947" cy="461665"/>
          </a:xfrm>
          <a:prstGeom prst="rect">
            <a:avLst/>
          </a:prstGeom>
        </p:spPr>
        <p:txBody>
          <a:bodyPr wrap="square">
            <a:spAutoFit/>
          </a:bodyPr>
          <a:lstStyle/>
          <a:p>
            <a:r>
              <a:rPr lang="en-US" sz="2400" dirty="0">
                <a:solidFill>
                  <a:srgbClr val="002060"/>
                </a:solidFill>
              </a:rPr>
              <a:t>Bayesian optimization in ab initio nuclear physics</a:t>
            </a:r>
          </a:p>
        </p:txBody>
      </p:sp>
      <p:pic>
        <p:nvPicPr>
          <p:cNvPr id="12" name="Picture 11">
            <a:extLst>
              <a:ext uri="{FF2B5EF4-FFF2-40B4-BE49-F238E27FC236}">
                <a16:creationId xmlns:a16="http://schemas.microsoft.com/office/drawing/2014/main" id="{CAF35228-9DD2-E649-AD28-C74B0A2EA891}"/>
              </a:ext>
            </a:extLst>
          </p:cNvPr>
          <p:cNvPicPr>
            <a:picLocks noChangeAspect="1"/>
          </p:cNvPicPr>
          <p:nvPr/>
        </p:nvPicPr>
        <p:blipFill>
          <a:blip r:embed="rId3"/>
          <a:stretch>
            <a:fillRect/>
          </a:stretch>
        </p:blipFill>
        <p:spPr>
          <a:xfrm>
            <a:off x="39139" y="1027468"/>
            <a:ext cx="6558769" cy="2417089"/>
          </a:xfrm>
          <a:prstGeom prst="rect">
            <a:avLst/>
          </a:prstGeom>
        </p:spPr>
      </p:pic>
      <p:sp>
        <p:nvSpPr>
          <p:cNvPr id="13" name="Rectangle 12">
            <a:extLst>
              <a:ext uri="{FF2B5EF4-FFF2-40B4-BE49-F238E27FC236}">
                <a16:creationId xmlns:a16="http://schemas.microsoft.com/office/drawing/2014/main" id="{24014063-375B-2048-9011-081C420A62CF}"/>
              </a:ext>
            </a:extLst>
          </p:cNvPr>
          <p:cNvSpPr/>
          <p:nvPr/>
        </p:nvSpPr>
        <p:spPr>
          <a:xfrm>
            <a:off x="6597908" y="723095"/>
            <a:ext cx="2712377" cy="2862322"/>
          </a:xfrm>
          <a:prstGeom prst="rect">
            <a:avLst/>
          </a:prstGeom>
        </p:spPr>
        <p:txBody>
          <a:bodyPr wrap="square">
            <a:spAutoFit/>
          </a:bodyPr>
          <a:lstStyle/>
          <a:p>
            <a:r>
              <a:rPr lang="en-US" dirty="0">
                <a:latin typeface="AdvOTf9433e2d"/>
              </a:rPr>
              <a:t>The trace </a:t>
            </a:r>
            <a:r>
              <a:rPr lang="en-US" dirty="0">
                <a:latin typeface="AdvOTb0c9bf5d"/>
              </a:rPr>
              <a:t>(</a:t>
            </a:r>
            <a:r>
              <a:rPr lang="en-US" dirty="0">
                <a:latin typeface="AdvOTf9433e2d"/>
              </a:rPr>
              <a:t>red dots connected by red lines</a:t>
            </a:r>
            <a:r>
              <a:rPr lang="en-US" dirty="0">
                <a:latin typeface="AdvOTb0c9bf5d"/>
              </a:rPr>
              <a:t>) </a:t>
            </a:r>
            <a:r>
              <a:rPr lang="en-US" dirty="0">
                <a:latin typeface="AdvOTf9433e2d"/>
              </a:rPr>
              <a:t>of 50 </a:t>
            </a:r>
            <a:r>
              <a:rPr lang="en-US" dirty="0" err="1">
                <a:latin typeface="AdvOTf9433e2d"/>
              </a:rPr>
              <a:t>BayesOpt</a:t>
            </a:r>
            <a:r>
              <a:rPr lang="en-US" dirty="0">
                <a:latin typeface="AdvOTf9433e2d"/>
              </a:rPr>
              <a:t> iterations with a </a:t>
            </a:r>
            <a:r>
              <a:rPr lang="en-US" dirty="0" err="1">
                <a:latin typeface="AdvOTf9433e2d"/>
              </a:rPr>
              <a:t>Matern</a:t>
            </a:r>
            <a:r>
              <a:rPr lang="en-US" dirty="0">
                <a:latin typeface="AdvOTf9433e2d"/>
              </a:rPr>
              <a:t> 3</a:t>
            </a:r>
            <a:r>
              <a:rPr lang="en-US" dirty="0">
                <a:latin typeface="AdvTT691e30a0"/>
              </a:rPr>
              <a:t>/</a:t>
            </a:r>
            <a:r>
              <a:rPr lang="en-US" dirty="0">
                <a:latin typeface="AdvOTf9433e2d"/>
              </a:rPr>
              <a:t>2 </a:t>
            </a:r>
            <a:r>
              <a:rPr lang="en-US" dirty="0">
                <a:latin typeface="EuclidMathOne"/>
              </a:rPr>
              <a:t>GP </a:t>
            </a:r>
            <a:r>
              <a:rPr lang="en-US" dirty="0">
                <a:latin typeface="AdvOTf9433e2d"/>
              </a:rPr>
              <a:t>kernel and expected improvement acquisition function for </a:t>
            </a:r>
            <a:r>
              <a:rPr lang="en-US" dirty="0">
                <a:latin typeface="AdvOTf9433e2d+fb"/>
              </a:rPr>
              <a:t>fi</a:t>
            </a:r>
            <a:r>
              <a:rPr lang="en-US" dirty="0">
                <a:latin typeface="AdvOTf9433e2d"/>
              </a:rPr>
              <a:t>nding the unique global minimum </a:t>
            </a:r>
            <a:r>
              <a:rPr lang="en-US" dirty="0">
                <a:latin typeface="AdvOTb0c9bf5d"/>
              </a:rPr>
              <a:t>(</a:t>
            </a:r>
            <a:r>
              <a:rPr lang="en-US" dirty="0">
                <a:latin typeface="AdvOTf9433e2d"/>
              </a:rPr>
              <a:t>cross</a:t>
            </a:r>
            <a:r>
              <a:rPr lang="en-US" dirty="0">
                <a:latin typeface="AdvOTb0c9bf5d"/>
              </a:rPr>
              <a:t>) </a:t>
            </a:r>
            <a:r>
              <a:rPr lang="en-US" dirty="0">
                <a:latin typeface="AdvOTf9433e2d"/>
              </a:rPr>
              <a:t>of the </a:t>
            </a:r>
            <a:r>
              <a:rPr lang="en-US" dirty="0" err="1">
                <a:latin typeface="AdvOTf9433e2d"/>
              </a:rPr>
              <a:t>Langermann</a:t>
            </a:r>
            <a:r>
              <a:rPr lang="en-US" dirty="0">
                <a:latin typeface="AdvOTf9433e2d"/>
              </a:rPr>
              <a:t> function. </a:t>
            </a:r>
            <a:endParaRPr lang="en-US" dirty="0"/>
          </a:p>
        </p:txBody>
      </p:sp>
      <p:sp>
        <p:nvSpPr>
          <p:cNvPr id="14" name="Rectangle 13">
            <a:extLst>
              <a:ext uri="{FF2B5EF4-FFF2-40B4-BE49-F238E27FC236}">
                <a16:creationId xmlns:a16="http://schemas.microsoft.com/office/drawing/2014/main" id="{8A7F83D5-CA74-A049-8EBF-2B3A2BA2DEE3}"/>
              </a:ext>
            </a:extLst>
          </p:cNvPr>
          <p:cNvSpPr/>
          <p:nvPr/>
        </p:nvSpPr>
        <p:spPr>
          <a:xfrm>
            <a:off x="872378" y="3557393"/>
            <a:ext cx="7399244" cy="738664"/>
          </a:xfrm>
          <a:prstGeom prst="rect">
            <a:avLst/>
          </a:prstGeom>
        </p:spPr>
        <p:txBody>
          <a:bodyPr wrap="square">
            <a:spAutoFit/>
          </a:bodyPr>
          <a:lstStyle/>
          <a:p>
            <a:pPr algn="ctr"/>
            <a:r>
              <a:rPr lang="en-US" sz="2400" dirty="0">
                <a:solidFill>
                  <a:srgbClr val="002060"/>
                </a:solidFill>
              </a:rPr>
              <a:t>Machine learning (variational ANN) for the deuteron </a:t>
            </a:r>
          </a:p>
          <a:p>
            <a:pPr algn="ctr"/>
            <a:r>
              <a:rPr lang="en-US" dirty="0"/>
              <a:t>Keeble and Rios, 1911.13092</a:t>
            </a:r>
          </a:p>
        </p:txBody>
      </p:sp>
      <p:pic>
        <p:nvPicPr>
          <p:cNvPr id="17" name="Picture 16">
            <a:extLst>
              <a:ext uri="{FF2B5EF4-FFF2-40B4-BE49-F238E27FC236}">
                <a16:creationId xmlns:a16="http://schemas.microsoft.com/office/drawing/2014/main" id="{1015F603-509C-8040-BA39-B3AF8E8003D0}"/>
              </a:ext>
            </a:extLst>
          </p:cNvPr>
          <p:cNvPicPr>
            <a:picLocks noChangeAspect="1"/>
          </p:cNvPicPr>
          <p:nvPr/>
        </p:nvPicPr>
        <p:blipFill>
          <a:blip r:embed="rId4"/>
          <a:stretch>
            <a:fillRect/>
          </a:stretch>
        </p:blipFill>
        <p:spPr>
          <a:xfrm>
            <a:off x="451632" y="4239577"/>
            <a:ext cx="4788188" cy="2128777"/>
          </a:xfrm>
          <a:prstGeom prst="rect">
            <a:avLst/>
          </a:prstGeom>
        </p:spPr>
      </p:pic>
      <p:sp>
        <p:nvSpPr>
          <p:cNvPr id="15" name="Rectangle 14">
            <a:extLst>
              <a:ext uri="{FF2B5EF4-FFF2-40B4-BE49-F238E27FC236}">
                <a16:creationId xmlns:a16="http://schemas.microsoft.com/office/drawing/2014/main" id="{F2AB22D3-87EE-1847-8DC3-61728035CCB7}"/>
              </a:ext>
            </a:extLst>
          </p:cNvPr>
          <p:cNvSpPr/>
          <p:nvPr/>
        </p:nvSpPr>
        <p:spPr>
          <a:xfrm>
            <a:off x="5145984" y="4330238"/>
            <a:ext cx="3998016" cy="1754326"/>
          </a:xfrm>
          <a:prstGeom prst="rect">
            <a:avLst/>
          </a:prstGeom>
        </p:spPr>
        <p:txBody>
          <a:bodyPr wrap="square">
            <a:spAutoFit/>
          </a:bodyPr>
          <a:lstStyle/>
          <a:p>
            <a:r>
              <a:rPr lang="en-US" dirty="0"/>
              <a:t>Wave function optimization: a network with 6 hidden nodes can provide a faithful representation of the ground state wave function, with a binding energy that is reproduced to better than 0.1 % </a:t>
            </a:r>
          </a:p>
        </p:txBody>
      </p:sp>
    </p:spTree>
    <p:extLst>
      <p:ext uri="{BB962C8B-B14F-4D97-AF65-F5344CB8AC3E}">
        <p14:creationId xmlns:p14="http://schemas.microsoft.com/office/powerpoint/2010/main" val="360039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216DF6A-C6AA-2D46-9A20-5B37139EC533}"/>
              </a:ext>
            </a:extLst>
          </p:cNvPr>
          <p:cNvSpPr>
            <a:spLocks noGrp="1"/>
          </p:cNvSpPr>
          <p:nvPr>
            <p:ph type="ftr" sz="quarter" idx="10"/>
          </p:nvPr>
        </p:nvSpPr>
        <p:spPr/>
        <p:txBody>
          <a:bodyPr/>
          <a:lstStyle/>
          <a:p>
            <a:r>
              <a:rPr lang="en-US"/>
              <a:t>W. Nazarewicz, A.I. for Nuclear Physics workshop 2020</a:t>
            </a:r>
          </a:p>
        </p:txBody>
      </p:sp>
      <p:sp>
        <p:nvSpPr>
          <p:cNvPr id="3" name="Slide Number Placeholder 2">
            <a:extLst>
              <a:ext uri="{FF2B5EF4-FFF2-40B4-BE49-F238E27FC236}">
                <a16:creationId xmlns:a16="http://schemas.microsoft.com/office/drawing/2014/main" id="{77C29713-8BE6-BC4D-B451-ED5D65CF7F91}"/>
              </a:ext>
            </a:extLst>
          </p:cNvPr>
          <p:cNvSpPr>
            <a:spLocks noGrp="1"/>
          </p:cNvSpPr>
          <p:nvPr>
            <p:ph type="sldNum" sz="quarter" idx="11"/>
          </p:nvPr>
        </p:nvSpPr>
        <p:spPr/>
        <p:txBody>
          <a:bodyPr/>
          <a:lstStyle/>
          <a:p>
            <a:fld id="{987C7CF1-4D7D-C941-87F6-6592CA3F7595}" type="slidenum">
              <a:rPr lang="en-US" smtClean="0">
                <a:solidFill>
                  <a:prstClr val="black">
                    <a:tint val="75000"/>
                  </a:prstClr>
                </a:solidFill>
              </a:rPr>
              <a:pPr/>
              <a:t>15</a:t>
            </a:fld>
            <a:endParaRPr lang="en-US" dirty="0">
              <a:solidFill>
                <a:prstClr val="black">
                  <a:tint val="75000"/>
                </a:prstClr>
              </a:solidFill>
            </a:endParaRPr>
          </a:p>
        </p:txBody>
      </p:sp>
      <p:sp>
        <p:nvSpPr>
          <p:cNvPr id="4" name="Title 1">
            <a:extLst>
              <a:ext uri="{FF2B5EF4-FFF2-40B4-BE49-F238E27FC236}">
                <a16:creationId xmlns:a16="http://schemas.microsoft.com/office/drawing/2014/main" id="{A7F16744-A758-3048-9E97-A5B0F4166EE7}"/>
              </a:ext>
            </a:extLst>
          </p:cNvPr>
          <p:cNvSpPr txBox="1">
            <a:spLocks/>
          </p:cNvSpPr>
          <p:nvPr/>
        </p:nvSpPr>
        <p:spPr bwMode="auto">
          <a:xfrm>
            <a:off x="1676573" y="37633"/>
            <a:ext cx="57908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800" dirty="0">
                <a:solidFill>
                  <a:srgbClr val="002060"/>
                </a:solidFill>
                <a:latin typeface="Calibri" charset="0"/>
              </a:rPr>
              <a:t>Parameter estimation : Quantified DFT</a:t>
            </a:r>
          </a:p>
        </p:txBody>
      </p:sp>
      <p:sp>
        <p:nvSpPr>
          <p:cNvPr id="5" name="Rectangle 4">
            <a:extLst>
              <a:ext uri="{FF2B5EF4-FFF2-40B4-BE49-F238E27FC236}">
                <a16:creationId xmlns:a16="http://schemas.microsoft.com/office/drawing/2014/main" id="{1B8A0949-F483-E046-85C3-A4E284353E32}"/>
              </a:ext>
            </a:extLst>
          </p:cNvPr>
          <p:cNvSpPr/>
          <p:nvPr/>
        </p:nvSpPr>
        <p:spPr>
          <a:xfrm>
            <a:off x="603085" y="682358"/>
            <a:ext cx="3453446" cy="646331"/>
          </a:xfrm>
          <a:prstGeom prst="rect">
            <a:avLst/>
          </a:prstGeom>
        </p:spPr>
        <p:txBody>
          <a:bodyPr wrap="none">
            <a:spAutoFit/>
          </a:bodyPr>
          <a:lstStyle/>
          <a:p>
            <a:pPr algn="ctr" defTabSz="457200" eaLnBrk="1" fontAlgn="auto" hangingPunct="1">
              <a:spcBef>
                <a:spcPts val="0"/>
              </a:spcBef>
              <a:spcAft>
                <a:spcPts val="0"/>
              </a:spcAft>
              <a:defRPr/>
            </a:pPr>
            <a:r>
              <a:rPr lang="en-US" sz="1800" dirty="0">
                <a:solidFill>
                  <a:srgbClr val="000000"/>
                </a:solidFill>
                <a:latin typeface="Calibri"/>
                <a:ea typeface="+mn-ea"/>
              </a:rPr>
              <a:t>McDonnell et al. </a:t>
            </a:r>
          </a:p>
          <a:p>
            <a:pPr algn="ctr" defTabSz="457200" eaLnBrk="1" fontAlgn="auto" hangingPunct="1">
              <a:spcBef>
                <a:spcPts val="0"/>
              </a:spcBef>
              <a:spcAft>
                <a:spcPts val="0"/>
              </a:spcAft>
              <a:defRPr/>
            </a:pPr>
            <a:r>
              <a:rPr lang="hu-HU" sz="1800" dirty="0" err="1">
                <a:solidFill>
                  <a:srgbClr val="000000"/>
                </a:solidFill>
                <a:latin typeface="Calibri"/>
                <a:ea typeface="+mn-ea"/>
              </a:rPr>
              <a:t>Phys</a:t>
            </a:r>
            <a:r>
              <a:rPr lang="hu-HU" sz="1800" dirty="0">
                <a:solidFill>
                  <a:srgbClr val="000000"/>
                </a:solidFill>
                <a:latin typeface="Calibri"/>
                <a:ea typeface="+mn-ea"/>
              </a:rPr>
              <a:t>. Rev. Lett. 114, 122501 (2015)</a:t>
            </a:r>
            <a:endParaRPr lang="en-US" sz="1800" dirty="0">
              <a:solidFill>
                <a:srgbClr val="000000"/>
              </a:solidFill>
              <a:latin typeface="Calibri"/>
              <a:ea typeface="+mn-ea"/>
            </a:endParaRPr>
          </a:p>
        </p:txBody>
      </p:sp>
      <p:pic>
        <p:nvPicPr>
          <p:cNvPr id="7" name="Picture 12" descr="thetaComp.pdf">
            <a:extLst>
              <a:ext uri="{FF2B5EF4-FFF2-40B4-BE49-F238E27FC236}">
                <a16:creationId xmlns:a16="http://schemas.microsoft.com/office/drawing/2014/main" id="{4641B901-1AD2-C747-B5ED-BBD75EC69F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0" y="1368785"/>
            <a:ext cx="4204583" cy="370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73FE987-2741-7348-B0D3-FF18F6D531F3}"/>
              </a:ext>
            </a:extLst>
          </p:cNvPr>
          <p:cNvSpPr/>
          <p:nvPr/>
        </p:nvSpPr>
        <p:spPr>
          <a:xfrm>
            <a:off x="322263" y="5219878"/>
            <a:ext cx="4230687" cy="922338"/>
          </a:xfrm>
          <a:prstGeom prst="rect">
            <a:avLst/>
          </a:prstGeom>
        </p:spPr>
        <p:txBody>
          <a:bodyPr>
            <a:spAutoFit/>
          </a:bodyPr>
          <a:lstStyle/>
          <a:p>
            <a:pPr defTabSz="457200" eaLnBrk="1" fontAlgn="auto" hangingPunct="1">
              <a:spcBef>
                <a:spcPts val="0"/>
              </a:spcBef>
              <a:spcAft>
                <a:spcPts val="0"/>
              </a:spcAft>
              <a:defRPr/>
            </a:pPr>
            <a:r>
              <a:rPr lang="en-US" sz="1800" i="1" dirty="0">
                <a:solidFill>
                  <a:prstClr val="black"/>
                </a:solidFill>
                <a:latin typeface="Corbel" panose="020B0503020204020204" pitchFamily="34" charset="0"/>
                <a:ea typeface="+mn-ea"/>
              </a:rPr>
              <a:t>Bivariate marginal estimates of the posterior distribution for the 12-dimensional DFT UNEDF</a:t>
            </a:r>
            <a:r>
              <a:rPr lang="en-US" sz="1800" i="1" baseline="-25000" dirty="0">
                <a:solidFill>
                  <a:prstClr val="black"/>
                </a:solidFill>
                <a:latin typeface="Arial"/>
                <a:ea typeface="+mn-ea"/>
                <a:cs typeface="Arial"/>
              </a:rPr>
              <a:t>1</a:t>
            </a:r>
            <a:r>
              <a:rPr lang="en-US" sz="1800" i="1" dirty="0">
                <a:solidFill>
                  <a:prstClr val="black"/>
                </a:solidFill>
                <a:latin typeface="Corbel" panose="020B0503020204020204" pitchFamily="34" charset="0"/>
                <a:ea typeface="+mn-ea"/>
              </a:rPr>
              <a:t> parameterization. </a:t>
            </a:r>
            <a:endParaRPr lang="en-US" sz="1800" dirty="0">
              <a:solidFill>
                <a:prstClr val="black"/>
              </a:solidFill>
              <a:latin typeface="Calibri"/>
              <a:ea typeface="+mn-ea"/>
            </a:endParaRPr>
          </a:p>
        </p:txBody>
      </p:sp>
      <p:pic>
        <p:nvPicPr>
          <p:cNvPr id="11" name="Picture 10">
            <a:extLst>
              <a:ext uri="{FF2B5EF4-FFF2-40B4-BE49-F238E27FC236}">
                <a16:creationId xmlns:a16="http://schemas.microsoft.com/office/drawing/2014/main" id="{FAA56851-3410-094A-A5A5-B288BDACAE6B}"/>
              </a:ext>
            </a:extLst>
          </p:cNvPr>
          <p:cNvPicPr>
            <a:picLocks noChangeAspect="1"/>
          </p:cNvPicPr>
          <p:nvPr/>
        </p:nvPicPr>
        <p:blipFill>
          <a:blip r:embed="rId3"/>
          <a:stretch>
            <a:fillRect/>
          </a:stretch>
        </p:blipFill>
        <p:spPr>
          <a:xfrm>
            <a:off x="4654849" y="1494031"/>
            <a:ext cx="4376033" cy="3725847"/>
          </a:xfrm>
          <a:prstGeom prst="rect">
            <a:avLst/>
          </a:prstGeom>
        </p:spPr>
      </p:pic>
      <p:sp>
        <p:nvSpPr>
          <p:cNvPr id="12" name="Rectangle 11">
            <a:extLst>
              <a:ext uri="{FF2B5EF4-FFF2-40B4-BE49-F238E27FC236}">
                <a16:creationId xmlns:a16="http://schemas.microsoft.com/office/drawing/2014/main" id="{6E5310F1-A072-2446-8E1F-C27B665C2BE5}"/>
              </a:ext>
            </a:extLst>
          </p:cNvPr>
          <p:cNvSpPr/>
          <p:nvPr/>
        </p:nvSpPr>
        <p:spPr>
          <a:xfrm>
            <a:off x="5057278" y="5080882"/>
            <a:ext cx="4075503" cy="1200329"/>
          </a:xfrm>
          <a:prstGeom prst="rect">
            <a:avLst/>
          </a:prstGeom>
        </p:spPr>
        <p:txBody>
          <a:bodyPr wrap="square">
            <a:spAutoFit/>
          </a:bodyPr>
          <a:lstStyle/>
          <a:p>
            <a:pPr defTabSz="457200" eaLnBrk="1" fontAlgn="auto" hangingPunct="1">
              <a:spcBef>
                <a:spcPts val="0"/>
              </a:spcBef>
              <a:spcAft>
                <a:spcPts val="0"/>
              </a:spcAft>
              <a:defRPr/>
            </a:pPr>
            <a:r>
              <a:rPr lang="en-US" i="1" dirty="0">
                <a:solidFill>
                  <a:prstClr val="black"/>
                </a:solidFill>
                <a:latin typeface="Corbel" panose="020B0503020204020204" pitchFamily="34" charset="0"/>
                <a:ea typeface="+mn-ea"/>
              </a:rPr>
              <a:t>Simulated r-process abundances with astrophysical conditions corresponding to high-entropy (a), low-entropy (b), and fission-recycling (c).</a:t>
            </a:r>
            <a:endParaRPr lang="en-US" sz="1800" dirty="0">
              <a:solidFill>
                <a:prstClr val="black"/>
              </a:solidFill>
              <a:latin typeface="Calibri"/>
              <a:ea typeface="+mn-ea"/>
            </a:endParaRPr>
          </a:p>
        </p:txBody>
      </p:sp>
      <p:sp>
        <p:nvSpPr>
          <p:cNvPr id="13" name="Rectangle 12">
            <a:extLst>
              <a:ext uri="{FF2B5EF4-FFF2-40B4-BE49-F238E27FC236}">
                <a16:creationId xmlns:a16="http://schemas.microsoft.com/office/drawing/2014/main" id="{E08E4661-745D-E74C-B742-1FB2C8ECC82D}"/>
              </a:ext>
            </a:extLst>
          </p:cNvPr>
          <p:cNvSpPr/>
          <p:nvPr/>
        </p:nvSpPr>
        <p:spPr>
          <a:xfrm>
            <a:off x="6186767" y="768354"/>
            <a:ext cx="1816523" cy="646331"/>
          </a:xfrm>
          <a:prstGeom prst="rect">
            <a:avLst/>
          </a:prstGeom>
        </p:spPr>
        <p:txBody>
          <a:bodyPr wrap="none">
            <a:spAutoFit/>
          </a:bodyPr>
          <a:lstStyle/>
          <a:p>
            <a:pPr algn="ctr" defTabSz="457200" eaLnBrk="1" fontAlgn="auto" hangingPunct="1">
              <a:spcBef>
                <a:spcPts val="0"/>
              </a:spcBef>
              <a:spcAft>
                <a:spcPts val="0"/>
              </a:spcAft>
              <a:defRPr/>
            </a:pPr>
            <a:r>
              <a:rPr lang="en-US" sz="1800" dirty="0">
                <a:solidFill>
                  <a:srgbClr val="000000"/>
                </a:solidFill>
                <a:latin typeface="Calibri"/>
                <a:ea typeface="+mn-ea"/>
              </a:rPr>
              <a:t>Sprouse et al. </a:t>
            </a:r>
          </a:p>
          <a:p>
            <a:pPr algn="ctr" defTabSz="457200" eaLnBrk="1" fontAlgn="auto" hangingPunct="1">
              <a:spcBef>
                <a:spcPts val="0"/>
              </a:spcBef>
              <a:spcAft>
                <a:spcPts val="0"/>
              </a:spcAft>
              <a:defRPr/>
            </a:pPr>
            <a:r>
              <a:rPr lang="hu-HU" sz="1800" dirty="0" err="1">
                <a:solidFill>
                  <a:srgbClr val="000000"/>
                </a:solidFill>
                <a:latin typeface="Calibri"/>
                <a:ea typeface="+mn-ea"/>
              </a:rPr>
              <a:t>arXiv</a:t>
            </a:r>
            <a:r>
              <a:rPr lang="hu-HU" dirty="0">
                <a:solidFill>
                  <a:srgbClr val="000000"/>
                </a:solidFill>
                <a:latin typeface="Calibri"/>
                <a:ea typeface="+mn-ea"/>
              </a:rPr>
              <a:t> 1901.10337</a:t>
            </a:r>
            <a:endParaRPr lang="en-US" sz="1800" dirty="0">
              <a:solidFill>
                <a:srgbClr val="000000"/>
              </a:solidFill>
              <a:latin typeface="Calibri"/>
              <a:ea typeface="+mn-ea"/>
            </a:endParaRPr>
          </a:p>
        </p:txBody>
      </p:sp>
    </p:spTree>
    <p:extLst>
      <p:ext uri="{BB962C8B-B14F-4D97-AF65-F5344CB8AC3E}">
        <p14:creationId xmlns:p14="http://schemas.microsoft.com/office/powerpoint/2010/main" val="30037800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216DF6A-C6AA-2D46-9A20-5B37139EC533}"/>
              </a:ext>
            </a:extLst>
          </p:cNvPr>
          <p:cNvSpPr>
            <a:spLocks noGrp="1"/>
          </p:cNvSpPr>
          <p:nvPr>
            <p:ph type="ftr" sz="quarter" idx="10"/>
          </p:nvPr>
        </p:nvSpPr>
        <p:spPr/>
        <p:txBody>
          <a:bodyPr/>
          <a:lstStyle/>
          <a:p>
            <a:r>
              <a:rPr lang="en-US"/>
              <a:t>W. Nazarewicz, A.I. for Nuclear Physics workshop 2020</a:t>
            </a:r>
          </a:p>
        </p:txBody>
      </p:sp>
      <p:sp>
        <p:nvSpPr>
          <p:cNvPr id="3" name="Slide Number Placeholder 2">
            <a:extLst>
              <a:ext uri="{FF2B5EF4-FFF2-40B4-BE49-F238E27FC236}">
                <a16:creationId xmlns:a16="http://schemas.microsoft.com/office/drawing/2014/main" id="{77C29713-8BE6-BC4D-B451-ED5D65CF7F91}"/>
              </a:ext>
            </a:extLst>
          </p:cNvPr>
          <p:cNvSpPr>
            <a:spLocks noGrp="1"/>
          </p:cNvSpPr>
          <p:nvPr>
            <p:ph type="sldNum" sz="quarter" idx="11"/>
          </p:nvPr>
        </p:nvSpPr>
        <p:spPr/>
        <p:txBody>
          <a:bodyPr/>
          <a:lstStyle/>
          <a:p>
            <a:fld id="{987C7CF1-4D7D-C941-87F6-6592CA3F7595}" type="slidenum">
              <a:rPr lang="en-US" smtClean="0">
                <a:solidFill>
                  <a:prstClr val="black">
                    <a:tint val="75000"/>
                  </a:prstClr>
                </a:solidFill>
              </a:rPr>
              <a:pPr/>
              <a:t>16</a:t>
            </a:fld>
            <a:endParaRPr lang="en-US" dirty="0">
              <a:solidFill>
                <a:prstClr val="black">
                  <a:tint val="75000"/>
                </a:prstClr>
              </a:solidFill>
            </a:endParaRPr>
          </a:p>
        </p:txBody>
      </p:sp>
      <p:sp>
        <p:nvSpPr>
          <p:cNvPr id="4" name="Title 1">
            <a:extLst>
              <a:ext uri="{FF2B5EF4-FFF2-40B4-BE49-F238E27FC236}">
                <a16:creationId xmlns:a16="http://schemas.microsoft.com/office/drawing/2014/main" id="{A7F16744-A758-3048-9E97-A5B0F4166EE7}"/>
              </a:ext>
            </a:extLst>
          </p:cNvPr>
          <p:cNvSpPr txBox="1">
            <a:spLocks/>
          </p:cNvSpPr>
          <p:nvPr/>
        </p:nvSpPr>
        <p:spPr bwMode="auto">
          <a:xfrm>
            <a:off x="1622748" y="37633"/>
            <a:ext cx="58985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800" dirty="0">
                <a:solidFill>
                  <a:srgbClr val="002060"/>
                </a:solidFill>
                <a:latin typeface="Calibri" charset="0"/>
              </a:rPr>
              <a:t>Parameter estimation: Direct reactions</a:t>
            </a:r>
          </a:p>
        </p:txBody>
      </p:sp>
      <p:sp>
        <p:nvSpPr>
          <p:cNvPr id="5" name="Rectangle 4">
            <a:extLst>
              <a:ext uri="{FF2B5EF4-FFF2-40B4-BE49-F238E27FC236}">
                <a16:creationId xmlns:a16="http://schemas.microsoft.com/office/drawing/2014/main" id="{1B8A0949-F483-E046-85C3-A4E284353E32}"/>
              </a:ext>
            </a:extLst>
          </p:cNvPr>
          <p:cNvSpPr/>
          <p:nvPr/>
        </p:nvSpPr>
        <p:spPr>
          <a:xfrm>
            <a:off x="2166938" y="495300"/>
            <a:ext cx="4428456" cy="369332"/>
          </a:xfrm>
          <a:prstGeom prst="rect">
            <a:avLst/>
          </a:prstGeom>
        </p:spPr>
        <p:txBody>
          <a:bodyPr wrap="none">
            <a:spAutoFit/>
          </a:bodyPr>
          <a:lstStyle/>
          <a:p>
            <a:pPr defTabSz="457200" eaLnBrk="1" fontAlgn="auto" hangingPunct="1">
              <a:spcBef>
                <a:spcPts val="0"/>
              </a:spcBef>
              <a:spcAft>
                <a:spcPts val="0"/>
              </a:spcAft>
              <a:defRPr/>
            </a:pPr>
            <a:r>
              <a:rPr lang="en-US" sz="1800" dirty="0">
                <a:solidFill>
                  <a:srgbClr val="000000"/>
                </a:solidFill>
                <a:latin typeface="Calibri"/>
                <a:ea typeface="+mn-ea"/>
              </a:rPr>
              <a:t>King et al. </a:t>
            </a:r>
            <a:r>
              <a:rPr lang="hu-HU" dirty="0" err="1">
                <a:solidFill>
                  <a:srgbClr val="000000"/>
                </a:solidFill>
                <a:latin typeface="Calibri"/>
                <a:ea typeface="+mn-ea"/>
              </a:rPr>
              <a:t>Phys</a:t>
            </a:r>
            <a:r>
              <a:rPr lang="hu-HU" dirty="0">
                <a:solidFill>
                  <a:srgbClr val="000000"/>
                </a:solidFill>
                <a:latin typeface="Calibri"/>
                <a:ea typeface="+mn-ea"/>
              </a:rPr>
              <a:t>. </a:t>
            </a:r>
            <a:r>
              <a:rPr lang="hu-HU" dirty="0" err="1">
                <a:solidFill>
                  <a:srgbClr val="000000"/>
                </a:solidFill>
                <a:latin typeface="Calibri"/>
                <a:ea typeface="+mn-ea"/>
              </a:rPr>
              <a:t>Rev</a:t>
            </a:r>
            <a:r>
              <a:rPr lang="hu-HU" dirty="0">
                <a:solidFill>
                  <a:srgbClr val="000000"/>
                </a:solidFill>
                <a:latin typeface="Calibri"/>
                <a:ea typeface="+mn-ea"/>
              </a:rPr>
              <a:t>. Lett. 122, 232502 (2019)</a:t>
            </a:r>
            <a:endParaRPr lang="en-US" sz="1800" dirty="0">
              <a:solidFill>
                <a:srgbClr val="000000"/>
              </a:solidFill>
              <a:latin typeface="Calibri"/>
              <a:ea typeface="+mn-ea"/>
            </a:endParaRPr>
          </a:p>
        </p:txBody>
      </p:sp>
      <p:sp>
        <p:nvSpPr>
          <p:cNvPr id="8" name="Rectangle 7">
            <a:extLst>
              <a:ext uri="{FF2B5EF4-FFF2-40B4-BE49-F238E27FC236}">
                <a16:creationId xmlns:a16="http://schemas.microsoft.com/office/drawing/2014/main" id="{373FE987-2741-7348-B0D3-FF18F6D531F3}"/>
              </a:ext>
            </a:extLst>
          </p:cNvPr>
          <p:cNvSpPr/>
          <p:nvPr/>
        </p:nvSpPr>
        <p:spPr>
          <a:xfrm>
            <a:off x="146633" y="5325265"/>
            <a:ext cx="4831628" cy="923330"/>
          </a:xfrm>
          <a:prstGeom prst="rect">
            <a:avLst/>
          </a:prstGeom>
        </p:spPr>
        <p:txBody>
          <a:bodyPr wrap="square">
            <a:spAutoFit/>
          </a:bodyPr>
          <a:lstStyle/>
          <a:p>
            <a:pPr defTabSz="457200" eaLnBrk="1" fontAlgn="auto" hangingPunct="1">
              <a:spcBef>
                <a:spcPts val="0"/>
              </a:spcBef>
              <a:spcAft>
                <a:spcPts val="0"/>
              </a:spcAft>
              <a:defRPr/>
            </a:pPr>
            <a:r>
              <a:rPr lang="en-US" sz="1800" i="1" dirty="0">
                <a:solidFill>
                  <a:prstClr val="black"/>
                </a:solidFill>
                <a:latin typeface="Corbel" panose="020B0503020204020204" pitchFamily="34" charset="0"/>
                <a:ea typeface="+mn-ea"/>
              </a:rPr>
              <a:t>Bivariate marginal estimates of the posterior distribution for the </a:t>
            </a:r>
            <a:r>
              <a:rPr lang="en-US" i="1" dirty="0">
                <a:solidFill>
                  <a:prstClr val="black"/>
                </a:solidFill>
                <a:latin typeface="Corbel" panose="020B0503020204020204" pitchFamily="34" charset="0"/>
                <a:ea typeface="+mn-ea"/>
              </a:rPr>
              <a:t>9</a:t>
            </a:r>
            <a:r>
              <a:rPr lang="en-US" sz="1800" i="1" dirty="0">
                <a:solidFill>
                  <a:prstClr val="black"/>
                </a:solidFill>
                <a:latin typeface="Corbel" panose="020B0503020204020204" pitchFamily="34" charset="0"/>
                <a:ea typeface="+mn-ea"/>
              </a:rPr>
              <a:t>-dimensional parametrization of the nucleon-nucleus potential.</a:t>
            </a:r>
            <a:endParaRPr lang="en-US" sz="1800" dirty="0">
              <a:solidFill>
                <a:prstClr val="black"/>
              </a:solidFill>
              <a:latin typeface="Calibri"/>
              <a:ea typeface="+mn-ea"/>
            </a:endParaRPr>
          </a:p>
        </p:txBody>
      </p:sp>
      <p:pic>
        <p:nvPicPr>
          <p:cNvPr id="11" name="Picture 10">
            <a:extLst>
              <a:ext uri="{FF2B5EF4-FFF2-40B4-BE49-F238E27FC236}">
                <a16:creationId xmlns:a16="http://schemas.microsoft.com/office/drawing/2014/main" id="{CB2E782A-4BED-6043-84DA-7C96BDB3C061}"/>
              </a:ext>
            </a:extLst>
          </p:cNvPr>
          <p:cNvPicPr>
            <a:picLocks noChangeAspect="1"/>
          </p:cNvPicPr>
          <p:nvPr/>
        </p:nvPicPr>
        <p:blipFill>
          <a:blip r:embed="rId3"/>
          <a:stretch>
            <a:fillRect/>
          </a:stretch>
        </p:blipFill>
        <p:spPr>
          <a:xfrm>
            <a:off x="41388" y="1322299"/>
            <a:ext cx="4771596" cy="4006964"/>
          </a:xfrm>
          <a:prstGeom prst="rect">
            <a:avLst/>
          </a:prstGeom>
        </p:spPr>
      </p:pic>
      <p:pic>
        <p:nvPicPr>
          <p:cNvPr id="7" name="Picture 6">
            <a:extLst>
              <a:ext uri="{FF2B5EF4-FFF2-40B4-BE49-F238E27FC236}">
                <a16:creationId xmlns:a16="http://schemas.microsoft.com/office/drawing/2014/main" id="{7A10FACC-C4FE-B44F-A707-3767DD9BA7A3}"/>
              </a:ext>
            </a:extLst>
          </p:cNvPr>
          <p:cNvPicPr>
            <a:picLocks noChangeAspect="1"/>
          </p:cNvPicPr>
          <p:nvPr/>
        </p:nvPicPr>
        <p:blipFill>
          <a:blip r:embed="rId4"/>
          <a:stretch>
            <a:fillRect/>
          </a:stretch>
        </p:blipFill>
        <p:spPr>
          <a:xfrm>
            <a:off x="4859730" y="1693436"/>
            <a:ext cx="4235077" cy="2803024"/>
          </a:xfrm>
          <a:prstGeom prst="rect">
            <a:avLst/>
          </a:prstGeom>
        </p:spPr>
      </p:pic>
      <p:sp>
        <p:nvSpPr>
          <p:cNvPr id="9" name="Rectangle 8">
            <a:extLst>
              <a:ext uri="{FF2B5EF4-FFF2-40B4-BE49-F238E27FC236}">
                <a16:creationId xmlns:a16="http://schemas.microsoft.com/office/drawing/2014/main" id="{E633A976-0439-CD44-BBE8-2F37F4DBEBCA}"/>
              </a:ext>
            </a:extLst>
          </p:cNvPr>
          <p:cNvSpPr/>
          <p:nvPr/>
        </p:nvSpPr>
        <p:spPr>
          <a:xfrm>
            <a:off x="5140693" y="4749035"/>
            <a:ext cx="3998015" cy="1200329"/>
          </a:xfrm>
          <a:prstGeom prst="rect">
            <a:avLst/>
          </a:prstGeom>
        </p:spPr>
        <p:txBody>
          <a:bodyPr wrap="square">
            <a:spAutoFit/>
          </a:bodyPr>
          <a:lstStyle/>
          <a:p>
            <a:r>
              <a:rPr lang="en-US" i="1" dirty="0">
                <a:solidFill>
                  <a:prstClr val="black"/>
                </a:solidFill>
                <a:latin typeface="Corbel" panose="020B0503020204020204" pitchFamily="34" charset="0"/>
                <a:ea typeface="+mn-ea"/>
              </a:rPr>
              <a:t>Transfer cross sections for </a:t>
            </a:r>
            <a:r>
              <a:rPr lang="en-US" i="1" baseline="30000" dirty="0">
                <a:solidFill>
                  <a:prstClr val="black"/>
                </a:solidFill>
                <a:latin typeface="Corbel" panose="020B0503020204020204" pitchFamily="34" charset="0"/>
                <a:ea typeface="+mn-ea"/>
              </a:rPr>
              <a:t>48</a:t>
            </a:r>
            <a:r>
              <a:rPr lang="en-US" i="1" dirty="0">
                <a:solidFill>
                  <a:prstClr val="black"/>
                </a:solidFill>
                <a:latin typeface="Corbel" panose="020B0503020204020204" pitchFamily="34" charset="0"/>
                <a:ea typeface="+mn-ea"/>
              </a:rPr>
              <a:t>Ca(</a:t>
            </a:r>
            <a:r>
              <a:rPr lang="en-US" i="1" dirty="0" err="1">
                <a:solidFill>
                  <a:prstClr val="black"/>
                </a:solidFill>
                <a:latin typeface="Corbel" panose="020B0503020204020204" pitchFamily="34" charset="0"/>
                <a:ea typeface="+mn-ea"/>
              </a:rPr>
              <a:t>d,p</a:t>
            </a:r>
            <a:r>
              <a:rPr lang="en-US" i="1" dirty="0">
                <a:solidFill>
                  <a:prstClr val="black"/>
                </a:solidFill>
                <a:latin typeface="Corbel" panose="020B0503020204020204" pitchFamily="34" charset="0"/>
                <a:ea typeface="+mn-ea"/>
              </a:rPr>
              <a:t>): the predicted 95% credibility intervals from the Bayesian method  and the confidence interval from the regression approach.</a:t>
            </a:r>
          </a:p>
        </p:txBody>
      </p:sp>
    </p:spTree>
    <p:extLst>
      <p:ext uri="{BB962C8B-B14F-4D97-AF65-F5344CB8AC3E}">
        <p14:creationId xmlns:p14="http://schemas.microsoft.com/office/powerpoint/2010/main" val="15656596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a:t>W. Nazarewicz, A.I. for Nuclear Physics workshop 2020</a:t>
            </a:r>
            <a:endParaRPr lang="en-US" dirty="0"/>
          </a:p>
        </p:txBody>
      </p:sp>
      <p:sp>
        <p:nvSpPr>
          <p:cNvPr id="3"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a:lstStyle>
          <a:p>
            <a:fld id="{987C7CF1-4D7D-C941-87F6-6592CA3F7595}" type="slidenum">
              <a:rPr lang="en-US" smtClean="0"/>
              <a:pPr/>
              <a:t>17</a:t>
            </a:fld>
            <a:endParaRPr lang="en-US" dirty="0"/>
          </a:p>
        </p:txBody>
      </p:sp>
      <p:sp>
        <p:nvSpPr>
          <p:cNvPr id="5" name="Rectangle 4"/>
          <p:cNvSpPr/>
          <p:nvPr/>
        </p:nvSpPr>
        <p:spPr>
          <a:xfrm>
            <a:off x="200206" y="100282"/>
            <a:ext cx="8776260" cy="523220"/>
          </a:xfrm>
          <a:prstGeom prst="rect">
            <a:avLst/>
          </a:prstGeom>
        </p:spPr>
        <p:txBody>
          <a:bodyPr wrap="square">
            <a:spAutoFit/>
          </a:bodyPr>
          <a:lstStyle/>
          <a:p>
            <a:pPr algn="ctr"/>
            <a:r>
              <a:rPr lang="en-US" sz="2800" dirty="0">
                <a:solidFill>
                  <a:srgbClr val="002060"/>
                </a:solidFill>
              </a:rPr>
              <a:t>UQ, BML and e</a:t>
            </a:r>
            <a:r>
              <a:rPr lang="en-US" altLang="en-US" sz="2800" dirty="0">
                <a:solidFill>
                  <a:srgbClr val="002060"/>
                </a:solidFill>
              </a:rPr>
              <a:t>xtrapolations into unexplored domains </a:t>
            </a:r>
          </a:p>
        </p:txBody>
      </p:sp>
      <p:sp>
        <p:nvSpPr>
          <p:cNvPr id="10" name="TextBox 9">
            <a:extLst>
              <a:ext uri="{FF2B5EF4-FFF2-40B4-BE49-F238E27FC236}">
                <a16:creationId xmlns:a16="http://schemas.microsoft.com/office/drawing/2014/main" id="{B3A94D23-D9A3-6142-9A5E-A781DEDAEF51}"/>
              </a:ext>
            </a:extLst>
          </p:cNvPr>
          <p:cNvSpPr txBox="1"/>
          <p:nvPr/>
        </p:nvSpPr>
        <p:spPr>
          <a:xfrm>
            <a:off x="356018" y="621975"/>
            <a:ext cx="4583722" cy="461665"/>
          </a:xfrm>
          <a:prstGeom prst="rect">
            <a:avLst/>
          </a:prstGeom>
          <a:noFill/>
        </p:spPr>
        <p:txBody>
          <a:bodyPr wrap="square" rtlCol="0">
            <a:spAutoFit/>
          </a:bodyPr>
          <a:lstStyle/>
          <a:p>
            <a:r>
              <a:rPr lang="en-US" sz="2400" dirty="0">
                <a:solidFill>
                  <a:srgbClr val="002060"/>
                </a:solidFill>
              </a:rPr>
              <a:t>Residual of an observable </a:t>
            </a:r>
            <a:r>
              <a:rPr lang="en-US" sz="2400" i="1" dirty="0">
                <a:solidFill>
                  <a:srgbClr val="002060"/>
                </a:solidFill>
                <a:latin typeface="Times" pitchFamily="2" charset="0"/>
              </a:rPr>
              <a:t>O</a:t>
            </a:r>
            <a:r>
              <a:rPr lang="en-US" sz="2400" dirty="0">
                <a:solidFill>
                  <a:srgbClr val="002060"/>
                </a:solidFill>
              </a:rPr>
              <a:t>:</a:t>
            </a:r>
          </a:p>
        </p:txBody>
      </p:sp>
      <p:sp>
        <p:nvSpPr>
          <p:cNvPr id="11" name="TextBox 10">
            <a:extLst>
              <a:ext uri="{FF2B5EF4-FFF2-40B4-BE49-F238E27FC236}">
                <a16:creationId xmlns:a16="http://schemas.microsoft.com/office/drawing/2014/main" id="{5D4B7532-15B0-0B48-92F6-FBEA80822721}"/>
              </a:ext>
            </a:extLst>
          </p:cNvPr>
          <p:cNvSpPr txBox="1"/>
          <p:nvPr/>
        </p:nvSpPr>
        <p:spPr>
          <a:xfrm>
            <a:off x="5610082" y="3412481"/>
            <a:ext cx="3425972" cy="400110"/>
          </a:xfrm>
          <a:prstGeom prst="rect">
            <a:avLst/>
          </a:prstGeom>
          <a:noFill/>
        </p:spPr>
        <p:txBody>
          <a:bodyPr wrap="square" rtlCol="0">
            <a:spAutoFit/>
          </a:bodyPr>
          <a:lstStyle/>
          <a:p>
            <a:r>
              <a:rPr lang="en-US" sz="2000" dirty="0">
                <a:solidFill>
                  <a:srgbClr val="FF0000"/>
                </a:solidFill>
              </a:rPr>
              <a:t>emulator of the residual</a:t>
            </a:r>
          </a:p>
        </p:txBody>
      </p:sp>
      <p:pic>
        <p:nvPicPr>
          <p:cNvPr id="12" name="Picture 11">
            <a:extLst>
              <a:ext uri="{FF2B5EF4-FFF2-40B4-BE49-F238E27FC236}">
                <a16:creationId xmlns:a16="http://schemas.microsoft.com/office/drawing/2014/main" id="{384893CC-DC88-CC47-B222-08E5FB980C24}"/>
              </a:ext>
            </a:extLst>
          </p:cNvPr>
          <p:cNvPicPr>
            <a:picLocks noChangeAspect="1"/>
          </p:cNvPicPr>
          <p:nvPr/>
        </p:nvPicPr>
        <p:blipFill>
          <a:blip r:embed="rId2"/>
          <a:stretch>
            <a:fillRect/>
          </a:stretch>
        </p:blipFill>
        <p:spPr>
          <a:xfrm>
            <a:off x="952691" y="1285491"/>
            <a:ext cx="5890175" cy="436309"/>
          </a:xfrm>
          <a:prstGeom prst="rect">
            <a:avLst/>
          </a:prstGeom>
        </p:spPr>
      </p:pic>
      <p:pic>
        <p:nvPicPr>
          <p:cNvPr id="13" name="Picture 12">
            <a:extLst>
              <a:ext uri="{FF2B5EF4-FFF2-40B4-BE49-F238E27FC236}">
                <a16:creationId xmlns:a16="http://schemas.microsoft.com/office/drawing/2014/main" id="{FE3D911F-5653-E745-9629-FF64AC95648B}"/>
              </a:ext>
            </a:extLst>
          </p:cNvPr>
          <p:cNvPicPr>
            <a:picLocks noChangeAspect="1"/>
          </p:cNvPicPr>
          <p:nvPr/>
        </p:nvPicPr>
        <p:blipFill>
          <a:blip r:embed="rId3"/>
          <a:stretch>
            <a:fillRect/>
          </a:stretch>
        </p:blipFill>
        <p:spPr>
          <a:xfrm>
            <a:off x="1335820" y="2947683"/>
            <a:ext cx="5656790" cy="429442"/>
          </a:xfrm>
          <a:prstGeom prst="rect">
            <a:avLst/>
          </a:prstGeom>
        </p:spPr>
      </p:pic>
      <p:sp>
        <p:nvSpPr>
          <p:cNvPr id="14" name="TextBox 13">
            <a:extLst>
              <a:ext uri="{FF2B5EF4-FFF2-40B4-BE49-F238E27FC236}">
                <a16:creationId xmlns:a16="http://schemas.microsoft.com/office/drawing/2014/main" id="{694B07C7-9F50-564C-AAD0-9442CAB62E53}"/>
              </a:ext>
            </a:extLst>
          </p:cNvPr>
          <p:cNvSpPr txBox="1"/>
          <p:nvPr/>
        </p:nvSpPr>
        <p:spPr>
          <a:xfrm>
            <a:off x="394539" y="2487862"/>
            <a:ext cx="4583722" cy="461665"/>
          </a:xfrm>
          <a:prstGeom prst="rect">
            <a:avLst/>
          </a:prstGeom>
          <a:noFill/>
        </p:spPr>
        <p:txBody>
          <a:bodyPr wrap="square" rtlCol="0">
            <a:spAutoFit/>
          </a:bodyPr>
          <a:lstStyle/>
          <a:p>
            <a:r>
              <a:rPr lang="en-US" sz="2400" dirty="0">
                <a:solidFill>
                  <a:srgbClr val="FF0000"/>
                </a:solidFill>
              </a:rPr>
              <a:t>Estimate of an observable </a:t>
            </a:r>
            <a:r>
              <a:rPr lang="en-US" sz="2400" i="1" dirty="0">
                <a:solidFill>
                  <a:srgbClr val="FF0000"/>
                </a:solidFill>
                <a:latin typeface="Times" pitchFamily="2" charset="0"/>
              </a:rPr>
              <a:t>O</a:t>
            </a:r>
            <a:r>
              <a:rPr lang="en-US" sz="2400" dirty="0">
                <a:solidFill>
                  <a:srgbClr val="FF0000"/>
                </a:solidFill>
              </a:rPr>
              <a:t>:</a:t>
            </a:r>
          </a:p>
        </p:txBody>
      </p:sp>
      <p:sp>
        <p:nvSpPr>
          <p:cNvPr id="4" name="Rectangle 3">
            <a:extLst>
              <a:ext uri="{FF2B5EF4-FFF2-40B4-BE49-F238E27FC236}">
                <a16:creationId xmlns:a16="http://schemas.microsoft.com/office/drawing/2014/main" id="{34C6023D-EBFF-E746-89DA-E3A6E1A38F81}"/>
              </a:ext>
            </a:extLst>
          </p:cNvPr>
          <p:cNvSpPr/>
          <p:nvPr/>
        </p:nvSpPr>
        <p:spPr>
          <a:xfrm>
            <a:off x="515955" y="3458343"/>
            <a:ext cx="4926598" cy="1015663"/>
          </a:xfrm>
          <a:prstGeom prst="rect">
            <a:avLst/>
          </a:prstGeom>
        </p:spPr>
        <p:txBody>
          <a:bodyPr wrap="square">
            <a:spAutoFit/>
          </a:bodyPr>
          <a:lstStyle/>
          <a:p>
            <a:r>
              <a:rPr lang="en-US" sz="2000" dirty="0"/>
              <a:t>Supervised learning: the nuclear modeling and the choice of priors represent two aspects of the supervision</a:t>
            </a:r>
          </a:p>
        </p:txBody>
      </p:sp>
      <p:pic>
        <p:nvPicPr>
          <p:cNvPr id="6" name="Picture 5">
            <a:extLst>
              <a:ext uri="{FF2B5EF4-FFF2-40B4-BE49-F238E27FC236}">
                <a16:creationId xmlns:a16="http://schemas.microsoft.com/office/drawing/2014/main" id="{3CEE45A2-3101-654E-BE9E-1F481517E986}"/>
              </a:ext>
            </a:extLst>
          </p:cNvPr>
          <p:cNvPicPr>
            <a:picLocks noChangeAspect="1"/>
          </p:cNvPicPr>
          <p:nvPr/>
        </p:nvPicPr>
        <p:blipFill>
          <a:blip r:embed="rId4"/>
          <a:stretch>
            <a:fillRect/>
          </a:stretch>
        </p:blipFill>
        <p:spPr>
          <a:xfrm>
            <a:off x="1098333" y="1869143"/>
            <a:ext cx="1346200" cy="330200"/>
          </a:xfrm>
          <a:prstGeom prst="rect">
            <a:avLst/>
          </a:prstGeom>
        </p:spPr>
      </p:pic>
      <p:sp>
        <p:nvSpPr>
          <p:cNvPr id="18" name="TextBox 17">
            <a:extLst>
              <a:ext uri="{FF2B5EF4-FFF2-40B4-BE49-F238E27FC236}">
                <a16:creationId xmlns:a16="http://schemas.microsoft.com/office/drawing/2014/main" id="{6841AD39-CD9A-B54D-A9D9-10218F46225A}"/>
              </a:ext>
            </a:extLst>
          </p:cNvPr>
          <p:cNvSpPr txBox="1"/>
          <p:nvPr/>
        </p:nvSpPr>
        <p:spPr>
          <a:xfrm>
            <a:off x="2584574" y="1830190"/>
            <a:ext cx="6559426" cy="400110"/>
          </a:xfrm>
          <a:prstGeom prst="rect">
            <a:avLst/>
          </a:prstGeom>
          <a:noFill/>
        </p:spPr>
        <p:txBody>
          <a:bodyPr wrap="square" rtlCol="0">
            <a:spAutoFit/>
          </a:bodyPr>
          <a:lstStyle/>
          <a:p>
            <a:r>
              <a:rPr lang="en-US" sz="2000" dirty="0">
                <a:solidFill>
                  <a:srgbClr val="002060"/>
                </a:solidFill>
              </a:rPr>
              <a:t>Smooth part of the residual represents  missing physics</a:t>
            </a:r>
          </a:p>
        </p:txBody>
      </p:sp>
      <p:pic>
        <p:nvPicPr>
          <p:cNvPr id="19" name="Picture 18">
            <a:extLst>
              <a:ext uri="{FF2B5EF4-FFF2-40B4-BE49-F238E27FC236}">
                <a16:creationId xmlns:a16="http://schemas.microsoft.com/office/drawing/2014/main" id="{150DAB15-B242-9449-A7F1-E5D0D3859947}"/>
              </a:ext>
            </a:extLst>
          </p:cNvPr>
          <p:cNvPicPr>
            <a:picLocks noChangeAspect="1"/>
          </p:cNvPicPr>
          <p:nvPr/>
        </p:nvPicPr>
        <p:blipFill>
          <a:blip r:embed="rId5"/>
          <a:stretch>
            <a:fillRect/>
          </a:stretch>
        </p:blipFill>
        <p:spPr>
          <a:xfrm>
            <a:off x="5239820" y="4051879"/>
            <a:ext cx="3774569" cy="2383178"/>
          </a:xfrm>
          <a:prstGeom prst="rect">
            <a:avLst/>
          </a:prstGeom>
        </p:spPr>
      </p:pic>
      <p:sp>
        <p:nvSpPr>
          <p:cNvPr id="20" name="Rectangle 19">
            <a:extLst>
              <a:ext uri="{FF2B5EF4-FFF2-40B4-BE49-F238E27FC236}">
                <a16:creationId xmlns:a16="http://schemas.microsoft.com/office/drawing/2014/main" id="{13C3A8BB-549E-EA41-A9EA-E63D39DFC543}"/>
              </a:ext>
            </a:extLst>
          </p:cNvPr>
          <p:cNvSpPr/>
          <p:nvPr/>
        </p:nvSpPr>
        <p:spPr>
          <a:xfrm>
            <a:off x="-342696" y="5047170"/>
            <a:ext cx="6793238" cy="615553"/>
          </a:xfrm>
          <a:prstGeom prst="rect">
            <a:avLst/>
          </a:prstGeom>
        </p:spPr>
        <p:txBody>
          <a:bodyPr wrap="square">
            <a:spAutoFit/>
          </a:bodyPr>
          <a:lstStyle/>
          <a:p>
            <a:pPr algn="ctr"/>
            <a:r>
              <a:rPr lang="en-US" altLang="en-US" dirty="0">
                <a:solidFill>
                  <a:srgbClr val="000000"/>
                </a:solidFill>
              </a:rPr>
              <a:t>Charge radii with BNN</a:t>
            </a:r>
            <a:endParaRPr lang="en-US" altLang="en-US" baseline="30000" dirty="0">
              <a:solidFill>
                <a:srgbClr val="000000"/>
              </a:solidFill>
            </a:endParaRPr>
          </a:p>
          <a:p>
            <a:pPr algn="ctr"/>
            <a:r>
              <a:rPr lang="en-US" altLang="en-US" sz="1600" dirty="0" err="1">
                <a:solidFill>
                  <a:srgbClr val="000000"/>
                </a:solidFill>
              </a:rPr>
              <a:t>R.Utama</a:t>
            </a:r>
            <a:r>
              <a:rPr lang="en-US" altLang="en-US" sz="1600" dirty="0">
                <a:solidFill>
                  <a:srgbClr val="000000"/>
                </a:solidFill>
              </a:rPr>
              <a:t> et al., J. Phys. G 43, 114002 (2016) </a:t>
            </a:r>
            <a:endParaRPr lang="en-US" sz="1600" dirty="0"/>
          </a:p>
        </p:txBody>
      </p:sp>
    </p:spTree>
    <p:extLst>
      <p:ext uri="{BB962C8B-B14F-4D97-AF65-F5344CB8AC3E}">
        <p14:creationId xmlns:p14="http://schemas.microsoft.com/office/powerpoint/2010/main" val="177673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3068F1-7F43-9F44-B453-53F432326E91}"/>
              </a:ext>
            </a:extLst>
          </p:cNvPr>
          <p:cNvPicPr>
            <a:picLocks noChangeAspect="1"/>
          </p:cNvPicPr>
          <p:nvPr/>
        </p:nvPicPr>
        <p:blipFill>
          <a:blip r:embed="rId2"/>
          <a:stretch>
            <a:fillRect/>
          </a:stretch>
        </p:blipFill>
        <p:spPr>
          <a:xfrm>
            <a:off x="4897669" y="3610141"/>
            <a:ext cx="3890394" cy="2703931"/>
          </a:xfrm>
          <a:prstGeom prst="rect">
            <a:avLst/>
          </a:prstGeom>
          <a:ln>
            <a:solidFill>
              <a:schemeClr val="tx1"/>
            </a:solidFill>
          </a:ln>
        </p:spPr>
      </p:pic>
      <p:sp>
        <p:nvSpPr>
          <p:cNvPr id="2" name="Footer Placeholder 1">
            <a:extLst>
              <a:ext uri="{FF2B5EF4-FFF2-40B4-BE49-F238E27FC236}">
                <a16:creationId xmlns:a16="http://schemas.microsoft.com/office/drawing/2014/main" id="{BF088408-2D3D-2C40-ACF5-442D27B328FA}"/>
              </a:ext>
            </a:extLst>
          </p:cNvPr>
          <p:cNvSpPr>
            <a:spLocks noGrp="1"/>
          </p:cNvSpPr>
          <p:nvPr>
            <p:ph type="ftr" sz="quarter" idx="3"/>
          </p:nvPr>
        </p:nvSpPr>
        <p:spPr/>
        <p:txBody>
          <a:bodyPr/>
          <a:lstStyle/>
          <a:p>
            <a:r>
              <a:rPr lang="en-US"/>
              <a:t>W. Nazarewicz, A.I. for Nuclear Physics workshop 2020</a:t>
            </a:r>
            <a:endParaRPr lang="en-US" dirty="0"/>
          </a:p>
        </p:txBody>
      </p:sp>
      <p:sp>
        <p:nvSpPr>
          <p:cNvPr id="6" name="Slide Number Placeholder 5">
            <a:extLst>
              <a:ext uri="{FF2B5EF4-FFF2-40B4-BE49-F238E27FC236}">
                <a16:creationId xmlns:a16="http://schemas.microsoft.com/office/drawing/2014/main" id="{2C9BA4A3-DB67-E645-A74F-A45CA2BEDC57}"/>
              </a:ext>
            </a:extLst>
          </p:cNvPr>
          <p:cNvSpPr>
            <a:spLocks noGrp="1"/>
          </p:cNvSpPr>
          <p:nvPr>
            <p:ph type="sldNum" sz="quarter" idx="4"/>
          </p:nvPr>
        </p:nvSpPr>
        <p:spPr/>
        <p:txBody>
          <a:bodyPr/>
          <a:lstStyle/>
          <a:p>
            <a:fld id="{987C7CF1-4D7D-C941-87F6-6592CA3F7595}" type="slidenum">
              <a:rPr lang="en-US" smtClean="0"/>
              <a:t>18</a:t>
            </a:fld>
            <a:endParaRPr lang="en-US" dirty="0"/>
          </a:p>
        </p:txBody>
      </p:sp>
      <p:pic>
        <p:nvPicPr>
          <p:cNvPr id="5" name="Picture 4">
            <a:extLst>
              <a:ext uri="{FF2B5EF4-FFF2-40B4-BE49-F238E27FC236}">
                <a16:creationId xmlns:a16="http://schemas.microsoft.com/office/drawing/2014/main" id="{51056903-250C-4E49-8010-D70D6532F28A}"/>
              </a:ext>
            </a:extLst>
          </p:cNvPr>
          <p:cNvPicPr>
            <a:picLocks noChangeAspect="1"/>
          </p:cNvPicPr>
          <p:nvPr/>
        </p:nvPicPr>
        <p:blipFill>
          <a:blip r:embed="rId3"/>
          <a:stretch>
            <a:fillRect/>
          </a:stretch>
        </p:blipFill>
        <p:spPr>
          <a:xfrm>
            <a:off x="191195" y="820749"/>
            <a:ext cx="6185854" cy="2420060"/>
          </a:xfrm>
          <a:prstGeom prst="rect">
            <a:avLst/>
          </a:prstGeom>
          <a:ln>
            <a:solidFill>
              <a:schemeClr val="tx1"/>
            </a:solidFill>
          </a:ln>
        </p:spPr>
      </p:pic>
      <p:grpSp>
        <p:nvGrpSpPr>
          <p:cNvPr id="8" name="Group 7">
            <a:extLst>
              <a:ext uri="{FF2B5EF4-FFF2-40B4-BE49-F238E27FC236}">
                <a16:creationId xmlns:a16="http://schemas.microsoft.com/office/drawing/2014/main" id="{B36DE778-920F-0242-9C9F-56122D3BD302}"/>
              </a:ext>
            </a:extLst>
          </p:cNvPr>
          <p:cNvGrpSpPr/>
          <p:nvPr/>
        </p:nvGrpSpPr>
        <p:grpSpPr>
          <a:xfrm>
            <a:off x="0" y="3362088"/>
            <a:ext cx="4367313" cy="3017803"/>
            <a:chOff x="153670" y="581761"/>
            <a:chExt cx="7413898" cy="5122985"/>
          </a:xfrm>
        </p:grpSpPr>
        <p:pic>
          <p:nvPicPr>
            <p:cNvPr id="9" name="Picture 8">
              <a:extLst>
                <a:ext uri="{FF2B5EF4-FFF2-40B4-BE49-F238E27FC236}">
                  <a16:creationId xmlns:a16="http://schemas.microsoft.com/office/drawing/2014/main" id="{F247F233-2CE6-384B-82A9-C3A6FE62628D}"/>
                </a:ext>
              </a:extLst>
            </p:cNvPr>
            <p:cNvPicPr>
              <a:picLocks noChangeAspect="1"/>
            </p:cNvPicPr>
            <p:nvPr/>
          </p:nvPicPr>
          <p:blipFill>
            <a:blip r:embed="rId4"/>
            <a:stretch>
              <a:fillRect/>
            </a:stretch>
          </p:blipFill>
          <p:spPr>
            <a:xfrm>
              <a:off x="153670" y="581761"/>
              <a:ext cx="7413898" cy="5122985"/>
            </a:xfrm>
            <a:prstGeom prst="rect">
              <a:avLst/>
            </a:prstGeom>
          </p:spPr>
        </p:pic>
        <p:sp>
          <p:nvSpPr>
            <p:cNvPr id="10" name="TextBox 9">
              <a:extLst>
                <a:ext uri="{FF2B5EF4-FFF2-40B4-BE49-F238E27FC236}">
                  <a16:creationId xmlns:a16="http://schemas.microsoft.com/office/drawing/2014/main" id="{9014E647-7C3D-E948-BBF5-9CEFE30A3260}"/>
                </a:ext>
              </a:extLst>
            </p:cNvPr>
            <p:cNvSpPr txBox="1"/>
            <p:nvPr/>
          </p:nvSpPr>
          <p:spPr>
            <a:xfrm>
              <a:off x="1851209" y="1524316"/>
              <a:ext cx="2345272" cy="626973"/>
            </a:xfrm>
            <a:prstGeom prst="rect">
              <a:avLst/>
            </a:prstGeom>
            <a:noFill/>
          </p:spPr>
          <p:txBody>
            <a:bodyPr wrap="none" rtlCol="0">
              <a:spAutoFit/>
            </a:bodyPr>
            <a:lstStyle/>
            <a:p>
              <a:r>
                <a:rPr lang="en-US" dirty="0">
                  <a:solidFill>
                    <a:srgbClr val="00B0F0"/>
                  </a:solidFill>
                </a:rPr>
                <a:t>Training set</a:t>
              </a:r>
            </a:p>
          </p:txBody>
        </p:sp>
        <p:sp>
          <p:nvSpPr>
            <p:cNvPr id="11" name="TextBox 10">
              <a:extLst>
                <a:ext uri="{FF2B5EF4-FFF2-40B4-BE49-F238E27FC236}">
                  <a16:creationId xmlns:a16="http://schemas.microsoft.com/office/drawing/2014/main" id="{374257FA-9AF7-6F47-9322-20F4748119F7}"/>
                </a:ext>
              </a:extLst>
            </p:cNvPr>
            <p:cNvSpPr txBox="1"/>
            <p:nvPr/>
          </p:nvSpPr>
          <p:spPr>
            <a:xfrm>
              <a:off x="2751694" y="4321132"/>
              <a:ext cx="2381738" cy="626973"/>
            </a:xfrm>
            <a:prstGeom prst="rect">
              <a:avLst/>
            </a:prstGeom>
            <a:noFill/>
          </p:spPr>
          <p:txBody>
            <a:bodyPr wrap="none" rtlCol="0">
              <a:spAutoFit/>
            </a:bodyPr>
            <a:lstStyle/>
            <a:p>
              <a:r>
                <a:rPr lang="en-US" dirty="0">
                  <a:solidFill>
                    <a:srgbClr val="002060"/>
                  </a:solidFill>
                </a:rPr>
                <a:t>Testing sets</a:t>
              </a:r>
            </a:p>
          </p:txBody>
        </p:sp>
        <p:cxnSp>
          <p:nvCxnSpPr>
            <p:cNvPr id="12" name="Straight Arrow Connector 11">
              <a:extLst>
                <a:ext uri="{FF2B5EF4-FFF2-40B4-BE49-F238E27FC236}">
                  <a16:creationId xmlns:a16="http://schemas.microsoft.com/office/drawing/2014/main" id="{D71B68AA-A998-C342-BF96-672973802908}"/>
                </a:ext>
              </a:extLst>
            </p:cNvPr>
            <p:cNvCxnSpPr>
              <a:cxnSpLocks/>
            </p:cNvCxnSpPr>
            <p:nvPr/>
          </p:nvCxnSpPr>
          <p:spPr>
            <a:xfrm>
              <a:off x="2892968" y="2085123"/>
              <a:ext cx="967652" cy="889072"/>
            </a:xfrm>
            <a:prstGeom prst="straightConnector1">
              <a:avLst/>
            </a:prstGeom>
            <a:ln w="12700">
              <a:solidFill>
                <a:srgbClr val="00B0F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11F01DE-F763-BF49-83CE-F9C5ED9F5CF5}"/>
                </a:ext>
              </a:extLst>
            </p:cNvPr>
            <p:cNvCxnSpPr>
              <a:cxnSpLocks/>
              <a:stCxn id="11" idx="0"/>
            </p:cNvCxnSpPr>
            <p:nvPr/>
          </p:nvCxnSpPr>
          <p:spPr>
            <a:xfrm flipH="1" flipV="1">
              <a:off x="3507167" y="3643666"/>
              <a:ext cx="435397" cy="677466"/>
            </a:xfrm>
            <a:prstGeom prst="straightConnector1">
              <a:avLst/>
            </a:prstGeom>
            <a:ln w="12700">
              <a:solidFill>
                <a:srgbClr val="002060"/>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14" name="Rectangle 13">
            <a:extLst>
              <a:ext uri="{FF2B5EF4-FFF2-40B4-BE49-F238E27FC236}">
                <a16:creationId xmlns:a16="http://schemas.microsoft.com/office/drawing/2014/main" id="{21A79B56-17EA-5548-A1E3-D11F51997B06}"/>
              </a:ext>
            </a:extLst>
          </p:cNvPr>
          <p:cNvSpPr/>
          <p:nvPr/>
        </p:nvSpPr>
        <p:spPr>
          <a:xfrm>
            <a:off x="6461854" y="862735"/>
            <a:ext cx="2410842" cy="1015663"/>
          </a:xfrm>
          <a:prstGeom prst="rect">
            <a:avLst/>
          </a:prstGeom>
        </p:spPr>
        <p:txBody>
          <a:bodyPr wrap="square">
            <a:spAutoFit/>
          </a:bodyPr>
          <a:lstStyle/>
          <a:p>
            <a:pPr algn="ctr"/>
            <a:r>
              <a:rPr lang="en-US" sz="2000" dirty="0">
                <a:solidFill>
                  <a:srgbClr val="002060"/>
                </a:solidFill>
              </a:rPr>
              <a:t>Residuals (based on data and theory) exhibit patterns</a:t>
            </a:r>
          </a:p>
        </p:txBody>
      </p:sp>
      <p:sp>
        <p:nvSpPr>
          <p:cNvPr id="15" name="Rectangle 14">
            <a:extLst>
              <a:ext uri="{FF2B5EF4-FFF2-40B4-BE49-F238E27FC236}">
                <a16:creationId xmlns:a16="http://schemas.microsoft.com/office/drawing/2014/main" id="{C627CF7F-6C9E-DB4B-8384-D3A32B836AA6}"/>
              </a:ext>
            </a:extLst>
          </p:cNvPr>
          <p:cNvSpPr/>
          <p:nvPr/>
        </p:nvSpPr>
        <p:spPr>
          <a:xfrm>
            <a:off x="1976851" y="35802"/>
            <a:ext cx="5666874" cy="646331"/>
          </a:xfrm>
          <a:prstGeom prst="rect">
            <a:avLst/>
          </a:prstGeom>
        </p:spPr>
        <p:txBody>
          <a:bodyPr wrap="square">
            <a:spAutoFit/>
          </a:bodyPr>
          <a:lstStyle/>
          <a:p>
            <a:pPr algn="ctr"/>
            <a:r>
              <a:rPr lang="en-US" dirty="0"/>
              <a:t>Mass extrapolations with BNN and GP</a:t>
            </a:r>
          </a:p>
          <a:p>
            <a:pPr algn="ctr"/>
            <a:r>
              <a:rPr lang="en-US" dirty="0" err="1"/>
              <a:t>Neufcourt</a:t>
            </a:r>
            <a:r>
              <a:rPr lang="en-US" dirty="0"/>
              <a:t> et al. Phys. Rev. C 98, 034318 (2018)</a:t>
            </a:r>
          </a:p>
        </p:txBody>
      </p:sp>
      <p:cxnSp>
        <p:nvCxnSpPr>
          <p:cNvPr id="20" name="Straight Arrow Connector 19">
            <a:extLst>
              <a:ext uri="{FF2B5EF4-FFF2-40B4-BE49-F238E27FC236}">
                <a16:creationId xmlns:a16="http://schemas.microsoft.com/office/drawing/2014/main" id="{559F95B2-5BDA-9243-BC2A-78387A7DCD74}"/>
              </a:ext>
            </a:extLst>
          </p:cNvPr>
          <p:cNvCxnSpPr>
            <a:cxnSpLocks/>
          </p:cNvCxnSpPr>
          <p:nvPr/>
        </p:nvCxnSpPr>
        <p:spPr>
          <a:xfrm flipV="1">
            <a:off x="2382907" y="4579385"/>
            <a:ext cx="436299" cy="1147735"/>
          </a:xfrm>
          <a:prstGeom prst="straightConnector1">
            <a:avLst/>
          </a:prstGeom>
          <a:ln w="127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D537A4F5-0A6C-E544-A7BD-902B9C91897E}"/>
              </a:ext>
            </a:extLst>
          </p:cNvPr>
          <p:cNvSpPr/>
          <p:nvPr/>
        </p:nvSpPr>
        <p:spPr>
          <a:xfrm>
            <a:off x="872717" y="3349133"/>
            <a:ext cx="2151551" cy="400110"/>
          </a:xfrm>
          <a:prstGeom prst="rect">
            <a:avLst/>
          </a:prstGeom>
        </p:spPr>
        <p:txBody>
          <a:bodyPr wrap="none">
            <a:spAutoFit/>
          </a:bodyPr>
          <a:lstStyle/>
          <a:p>
            <a:r>
              <a:rPr lang="en-US" sz="2000" dirty="0">
                <a:solidFill>
                  <a:srgbClr val="002060"/>
                </a:solidFill>
              </a:rPr>
              <a:t>residual emulator</a:t>
            </a:r>
          </a:p>
        </p:txBody>
      </p:sp>
      <p:sp>
        <p:nvSpPr>
          <p:cNvPr id="24" name="Rectangle 23">
            <a:extLst>
              <a:ext uri="{FF2B5EF4-FFF2-40B4-BE49-F238E27FC236}">
                <a16:creationId xmlns:a16="http://schemas.microsoft.com/office/drawing/2014/main" id="{3C68DB6C-C99A-6C46-AE72-77AFC370863C}"/>
              </a:ext>
            </a:extLst>
          </p:cNvPr>
          <p:cNvSpPr/>
          <p:nvPr/>
        </p:nvSpPr>
        <p:spPr>
          <a:xfrm>
            <a:off x="6259212" y="3210031"/>
            <a:ext cx="1167307" cy="400110"/>
          </a:xfrm>
          <a:prstGeom prst="rect">
            <a:avLst/>
          </a:prstGeom>
        </p:spPr>
        <p:txBody>
          <a:bodyPr wrap="none">
            <a:spAutoFit/>
          </a:bodyPr>
          <a:lstStyle/>
          <a:p>
            <a:r>
              <a:rPr lang="en-US" sz="2000" dirty="0">
                <a:solidFill>
                  <a:srgbClr val="002060"/>
                </a:solidFill>
              </a:rPr>
              <a:t>outcome</a:t>
            </a:r>
          </a:p>
        </p:txBody>
      </p:sp>
      <p:sp>
        <p:nvSpPr>
          <p:cNvPr id="25" name="TextBox 24">
            <a:extLst>
              <a:ext uri="{FF2B5EF4-FFF2-40B4-BE49-F238E27FC236}">
                <a16:creationId xmlns:a16="http://schemas.microsoft.com/office/drawing/2014/main" id="{0754F9ED-64A2-AA4A-B7EF-6024D6EF2A4E}"/>
              </a:ext>
            </a:extLst>
          </p:cNvPr>
          <p:cNvSpPr txBox="1"/>
          <p:nvPr/>
        </p:nvSpPr>
        <p:spPr>
          <a:xfrm>
            <a:off x="6344016" y="1853382"/>
            <a:ext cx="2599417" cy="1169551"/>
          </a:xfrm>
          <a:prstGeom prst="rect">
            <a:avLst/>
          </a:prstGeom>
          <a:noFill/>
        </p:spPr>
        <p:txBody>
          <a:bodyPr wrap="square" rtlCol="0">
            <a:spAutoFit/>
          </a:bodyPr>
          <a:lstStyle/>
          <a:p>
            <a:pPr marL="117475" indent="-117475">
              <a:buFont typeface="Arial" panose="020B0604020202020204" pitchFamily="34" charset="0"/>
              <a:buChar char="•"/>
            </a:pPr>
            <a:r>
              <a:rPr lang="en-US" sz="1400" dirty="0"/>
              <a:t>This information can be used to our advantage to improve model-based predictions!</a:t>
            </a:r>
          </a:p>
          <a:p>
            <a:pPr marL="117475" indent="-117475">
              <a:buFont typeface="Arial" panose="020B0604020202020204" pitchFamily="34" charset="0"/>
              <a:buChar char="•"/>
            </a:pPr>
            <a:r>
              <a:rPr lang="en-US" sz="1400" dirty="0"/>
              <a:t>It can also be used to improve models themselves</a:t>
            </a:r>
          </a:p>
        </p:txBody>
      </p:sp>
    </p:spTree>
    <p:extLst>
      <p:ext uri="{BB962C8B-B14F-4D97-AF65-F5344CB8AC3E}">
        <p14:creationId xmlns:p14="http://schemas.microsoft.com/office/powerpoint/2010/main" val="174567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95E261-1FBA-8A41-93DB-4C7F1546EB3E}"/>
              </a:ext>
            </a:extLst>
          </p:cNvPr>
          <p:cNvSpPr>
            <a:spLocks noGrp="1"/>
          </p:cNvSpPr>
          <p:nvPr>
            <p:ph type="sldNum" sz="quarter" idx="4"/>
          </p:nvPr>
        </p:nvSpPr>
        <p:spPr/>
        <p:txBody>
          <a:bodyPr/>
          <a:lstStyle/>
          <a:p>
            <a:fld id="{987C7CF1-4D7D-C941-87F6-6592CA3F7595}" type="slidenum">
              <a:rPr lang="en-US" smtClean="0"/>
              <a:t>19</a:t>
            </a:fld>
            <a:endParaRPr lang="en-US" dirty="0"/>
          </a:p>
        </p:txBody>
      </p:sp>
      <p:sp>
        <p:nvSpPr>
          <p:cNvPr id="3" name="Footer Placeholder 2">
            <a:extLst>
              <a:ext uri="{FF2B5EF4-FFF2-40B4-BE49-F238E27FC236}">
                <a16:creationId xmlns:a16="http://schemas.microsoft.com/office/drawing/2014/main" id="{9BD45B99-18ED-C34A-B528-BC395CA94F0C}"/>
              </a:ext>
            </a:extLst>
          </p:cNvPr>
          <p:cNvSpPr>
            <a:spLocks noGrp="1"/>
          </p:cNvSpPr>
          <p:nvPr>
            <p:ph type="ftr" sz="quarter" idx="3"/>
          </p:nvPr>
        </p:nvSpPr>
        <p:spPr/>
        <p:txBody>
          <a:bodyPr/>
          <a:lstStyle/>
          <a:p>
            <a:r>
              <a:rPr lang="en-US"/>
              <a:t>W. Nazarewicz, A.I. for Nuclear Physics workshop 2020</a:t>
            </a:r>
            <a:endParaRPr lang="en-US" dirty="0"/>
          </a:p>
        </p:txBody>
      </p:sp>
      <p:sp>
        <p:nvSpPr>
          <p:cNvPr id="4" name="TextBox 3">
            <a:extLst>
              <a:ext uri="{FF2B5EF4-FFF2-40B4-BE49-F238E27FC236}">
                <a16:creationId xmlns:a16="http://schemas.microsoft.com/office/drawing/2014/main" id="{4D799859-BBD0-2849-AE56-1CA5E8413CB8}"/>
              </a:ext>
            </a:extLst>
          </p:cNvPr>
          <p:cNvSpPr txBox="1">
            <a:spLocks noChangeArrowheads="1"/>
          </p:cNvSpPr>
          <p:nvPr/>
        </p:nvSpPr>
        <p:spPr bwMode="auto">
          <a:xfrm>
            <a:off x="141805" y="461905"/>
            <a:ext cx="8860390"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defRPr/>
            </a:pPr>
            <a:r>
              <a:rPr lang="en-US" sz="3200" dirty="0">
                <a:solidFill>
                  <a:srgbClr val="FF0000"/>
                </a:solidFill>
              </a:rPr>
              <a:t>Naïve nuclear theorist’s approach to a systematic (model) error estimate:</a:t>
            </a:r>
            <a:endParaRPr lang="en-US" sz="2800" dirty="0">
              <a:solidFill>
                <a:srgbClr val="000000"/>
              </a:solidFill>
            </a:endParaRPr>
          </a:p>
          <a:p>
            <a:pPr marL="457200" indent="-457200" defTabSz="914400" eaLnBrk="0" hangingPunct="0">
              <a:buFont typeface="Arial"/>
              <a:buChar char="•"/>
              <a:defRPr/>
            </a:pPr>
            <a:r>
              <a:rPr lang="en-US" sz="2800" dirty="0">
                <a:solidFill>
                  <a:srgbClr val="000000"/>
                </a:solidFill>
              </a:rPr>
              <a:t>Take a set of </a:t>
            </a:r>
            <a:r>
              <a:rPr lang="en-US" sz="2800" i="1" dirty="0">
                <a:solidFill>
                  <a:srgbClr val="000000"/>
                </a:solidFill>
              </a:rPr>
              <a:t>reasonable</a:t>
            </a:r>
            <a:r>
              <a:rPr lang="en-US" sz="2800" dirty="0">
                <a:solidFill>
                  <a:srgbClr val="000000"/>
                </a:solidFill>
              </a:rPr>
              <a:t> global models </a:t>
            </a:r>
            <a:r>
              <a:rPr lang="en-US" sz="2800" i="1" dirty="0">
                <a:solidFill>
                  <a:srgbClr val="000000"/>
                </a:solidFill>
              </a:rPr>
              <a:t>M</a:t>
            </a:r>
            <a:r>
              <a:rPr lang="en-US" sz="2800" i="1" baseline="-25000" dirty="0">
                <a:solidFill>
                  <a:srgbClr val="000000"/>
                </a:solidFill>
              </a:rPr>
              <a:t>i</a:t>
            </a:r>
            <a:r>
              <a:rPr lang="en-US" sz="2800" dirty="0">
                <a:solidFill>
                  <a:srgbClr val="000000"/>
                </a:solidFill>
              </a:rPr>
              <a:t>, hopefully based on different assumptions/formalism, that satisfy basic theoretical requirements (here comes the expert belief thing)</a:t>
            </a:r>
            <a:endParaRPr lang="en-US" sz="2800" i="1" dirty="0">
              <a:solidFill>
                <a:srgbClr val="000000"/>
              </a:solidFill>
            </a:endParaRPr>
          </a:p>
          <a:p>
            <a:pPr marL="457200" indent="-457200" defTabSz="914400" eaLnBrk="0" hangingPunct="0">
              <a:buFont typeface="Arial"/>
              <a:buChar char="•"/>
              <a:defRPr/>
            </a:pPr>
            <a:r>
              <a:rPr lang="en-US" sz="2800" dirty="0">
                <a:solidFill>
                  <a:srgbClr val="000000"/>
                </a:solidFill>
              </a:rPr>
              <a:t>Make predictions: </a:t>
            </a:r>
            <a:r>
              <a:rPr lang="en-US" sz="2800" i="1" dirty="0">
                <a:solidFill>
                  <a:srgbClr val="000000"/>
                </a:solidFill>
              </a:rPr>
              <a:t>E(</a:t>
            </a:r>
            <a:r>
              <a:rPr lang="en-US" sz="2800" i="1" dirty="0" err="1">
                <a:solidFill>
                  <a:srgbClr val="000000"/>
                </a:solidFill>
              </a:rPr>
              <a:t>y;M</a:t>
            </a:r>
            <a:r>
              <a:rPr lang="en-US" sz="2800" i="1" baseline="-25000" dirty="0" err="1">
                <a:solidFill>
                  <a:srgbClr val="000000"/>
                </a:solidFill>
              </a:rPr>
              <a:t>i</a:t>
            </a:r>
            <a:r>
              <a:rPr lang="en-US" sz="2800" i="1" dirty="0">
                <a:solidFill>
                  <a:srgbClr val="000000"/>
                </a:solidFill>
              </a:rPr>
              <a:t>)=</a:t>
            </a:r>
            <a:r>
              <a:rPr lang="en-US" sz="2800" i="1" dirty="0" err="1">
                <a:solidFill>
                  <a:srgbClr val="000000"/>
                </a:solidFill>
              </a:rPr>
              <a:t>y</a:t>
            </a:r>
            <a:r>
              <a:rPr lang="en-US" sz="2800" i="1" baseline="-25000" dirty="0" err="1">
                <a:solidFill>
                  <a:srgbClr val="000000"/>
                </a:solidFill>
              </a:rPr>
              <a:t>i</a:t>
            </a:r>
            <a:endParaRPr lang="en-US" sz="2800" i="1" baseline="-25000" dirty="0">
              <a:solidFill>
                <a:srgbClr val="000000"/>
              </a:solidFill>
            </a:endParaRPr>
          </a:p>
          <a:p>
            <a:pPr marL="457200" indent="-457200" defTabSz="914400" eaLnBrk="0" hangingPunct="0">
              <a:buFont typeface="Arial"/>
              <a:buChar char="•"/>
              <a:defRPr/>
            </a:pPr>
            <a:r>
              <a:rPr lang="en-US" sz="2800" dirty="0">
                <a:solidFill>
                  <a:srgbClr val="000000"/>
                </a:solidFill>
              </a:rPr>
              <a:t>Compute average and variation within this set</a:t>
            </a:r>
          </a:p>
          <a:p>
            <a:pPr marL="457200" indent="-457200" defTabSz="914400" eaLnBrk="0" hangingPunct="0">
              <a:buFont typeface="Arial"/>
              <a:buChar char="•"/>
              <a:defRPr/>
            </a:pPr>
            <a:r>
              <a:rPr lang="en-US" sz="2800" dirty="0">
                <a:solidFill>
                  <a:srgbClr val="000000"/>
                </a:solidFill>
              </a:rPr>
              <a:t>Compute </a:t>
            </a:r>
            <a:r>
              <a:rPr lang="en-US" sz="2800" dirty="0" err="1">
                <a:solidFill>
                  <a:srgbClr val="000000"/>
                </a:solidFill>
              </a:rPr>
              <a:t>rms</a:t>
            </a:r>
            <a:r>
              <a:rPr lang="en-US" sz="2800" dirty="0">
                <a:solidFill>
                  <a:srgbClr val="000000"/>
                </a:solidFill>
              </a:rPr>
              <a:t> deviation from existing experimental data. </a:t>
            </a:r>
          </a:p>
        </p:txBody>
      </p:sp>
      <p:grpSp>
        <p:nvGrpSpPr>
          <p:cNvPr id="8" name="Group 7">
            <a:extLst>
              <a:ext uri="{FF2B5EF4-FFF2-40B4-BE49-F238E27FC236}">
                <a16:creationId xmlns:a16="http://schemas.microsoft.com/office/drawing/2014/main" id="{76FBA01A-FB21-6A40-8866-933F988CC2DD}"/>
              </a:ext>
            </a:extLst>
          </p:cNvPr>
          <p:cNvGrpSpPr/>
          <p:nvPr/>
        </p:nvGrpSpPr>
        <p:grpSpPr>
          <a:xfrm>
            <a:off x="838695" y="4789536"/>
            <a:ext cx="6912894" cy="1585382"/>
            <a:chOff x="838695" y="4789536"/>
            <a:chExt cx="6912894" cy="1585382"/>
          </a:xfrm>
        </p:grpSpPr>
        <p:sp>
          <p:nvSpPr>
            <p:cNvPr id="5" name="Rectangle 4">
              <a:extLst>
                <a:ext uri="{FF2B5EF4-FFF2-40B4-BE49-F238E27FC236}">
                  <a16:creationId xmlns:a16="http://schemas.microsoft.com/office/drawing/2014/main" id="{0CFBE72B-38AA-A14C-843A-2D693CBD19C5}"/>
                </a:ext>
              </a:extLst>
            </p:cNvPr>
            <p:cNvSpPr/>
            <p:nvPr/>
          </p:nvSpPr>
          <p:spPr>
            <a:xfrm>
              <a:off x="2533357" y="4789536"/>
              <a:ext cx="4512999" cy="646331"/>
            </a:xfrm>
            <a:prstGeom prst="rect">
              <a:avLst/>
            </a:prstGeom>
          </p:spPr>
          <p:txBody>
            <a:bodyPr wrap="none">
              <a:spAutoFit/>
            </a:bodyPr>
            <a:lstStyle/>
            <a:p>
              <a:pPr defTabSz="914400" eaLnBrk="0" hangingPunct="0">
                <a:defRPr/>
              </a:pPr>
              <a:r>
                <a:rPr lang="en-US" sz="3600" dirty="0">
                  <a:solidFill>
                    <a:srgbClr val="000090"/>
                  </a:solidFill>
                </a:rPr>
                <a:t>Can we do better? Yes!</a:t>
              </a:r>
            </a:p>
          </p:txBody>
        </p:sp>
        <p:pic>
          <p:nvPicPr>
            <p:cNvPr id="6" name="Picture 5">
              <a:extLst>
                <a:ext uri="{FF2B5EF4-FFF2-40B4-BE49-F238E27FC236}">
                  <a16:creationId xmlns:a16="http://schemas.microsoft.com/office/drawing/2014/main" id="{B5F2382B-9569-4943-9D5C-D151AD6EC9A0}"/>
                </a:ext>
              </a:extLst>
            </p:cNvPr>
            <p:cNvPicPr>
              <a:picLocks noChangeAspect="1"/>
            </p:cNvPicPr>
            <p:nvPr/>
          </p:nvPicPr>
          <p:blipFill>
            <a:blip r:embed="rId2"/>
            <a:stretch>
              <a:fillRect/>
            </a:stretch>
          </p:blipFill>
          <p:spPr>
            <a:xfrm>
              <a:off x="3319289" y="5562118"/>
              <a:ext cx="4432300" cy="812800"/>
            </a:xfrm>
            <a:prstGeom prst="rect">
              <a:avLst/>
            </a:prstGeom>
          </p:spPr>
        </p:pic>
        <p:sp>
          <p:nvSpPr>
            <p:cNvPr id="7" name="Title 1">
              <a:extLst>
                <a:ext uri="{FF2B5EF4-FFF2-40B4-BE49-F238E27FC236}">
                  <a16:creationId xmlns:a16="http://schemas.microsoft.com/office/drawing/2014/main" id="{DED6BE23-BEDD-D24E-AF1F-D6548E9FE8E9}"/>
                </a:ext>
              </a:extLst>
            </p:cNvPr>
            <p:cNvSpPr txBox="1">
              <a:spLocks/>
            </p:cNvSpPr>
            <p:nvPr/>
          </p:nvSpPr>
          <p:spPr bwMode="auto">
            <a:xfrm>
              <a:off x="838695" y="5653214"/>
              <a:ext cx="22717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2800" dirty="0">
                  <a:solidFill>
                    <a:srgbClr val="002060"/>
                  </a:solidFill>
                  <a:latin typeface="Calibri" charset="0"/>
                </a:rPr>
                <a:t>Model mixing:</a:t>
              </a:r>
            </a:p>
          </p:txBody>
        </p:sp>
      </p:grpSp>
    </p:spTree>
    <p:extLst>
      <p:ext uri="{BB962C8B-B14F-4D97-AF65-F5344CB8AC3E}">
        <p14:creationId xmlns:p14="http://schemas.microsoft.com/office/powerpoint/2010/main" val="114156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11688A-1370-5049-B3AF-AAF5AA2D6A91}"/>
              </a:ext>
            </a:extLst>
          </p:cNvPr>
          <p:cNvSpPr>
            <a:spLocks noGrp="1"/>
          </p:cNvSpPr>
          <p:nvPr>
            <p:ph type="sldNum" sz="quarter" idx="10"/>
          </p:nvPr>
        </p:nvSpPr>
        <p:spPr/>
        <p:txBody>
          <a:bodyPr/>
          <a:lstStyle/>
          <a:p>
            <a:fld id="{987C7CF1-4D7D-C941-87F6-6592CA3F7595}" type="slidenum">
              <a:rPr lang="en-US" smtClean="0">
                <a:solidFill>
                  <a:prstClr val="black">
                    <a:tint val="75000"/>
                  </a:prstClr>
                </a:solidFill>
              </a:rPr>
              <a:pPr/>
              <a:t>2</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52F90C2A-CDFD-5E43-A275-5732214DB1BA}"/>
              </a:ext>
            </a:extLst>
          </p:cNvPr>
          <p:cNvSpPr>
            <a:spLocks noGrp="1"/>
          </p:cNvSpPr>
          <p:nvPr>
            <p:ph type="ftr" sz="quarter" idx="3"/>
          </p:nvPr>
        </p:nvSpPr>
        <p:spPr/>
        <p:txBody>
          <a:bodyPr/>
          <a:lstStyle/>
          <a:p>
            <a:r>
              <a:rPr lang="en-US"/>
              <a:t>W. Nazarewicz, A.I. for Nuclear Physics workshop 2020</a:t>
            </a:r>
            <a:endParaRPr lang="en-US" dirty="0"/>
          </a:p>
        </p:txBody>
      </p:sp>
      <p:sp>
        <p:nvSpPr>
          <p:cNvPr id="9" name="Rectangle 46">
            <a:extLst>
              <a:ext uri="{FF2B5EF4-FFF2-40B4-BE49-F238E27FC236}">
                <a16:creationId xmlns:a16="http://schemas.microsoft.com/office/drawing/2014/main" id="{FAFB329C-51B1-A84F-9AE3-2C4D574DE72C}"/>
              </a:ext>
            </a:extLst>
          </p:cNvPr>
          <p:cNvSpPr>
            <a:spLocks noChangeArrowheads="1"/>
          </p:cNvSpPr>
          <p:nvPr/>
        </p:nvSpPr>
        <p:spPr bwMode="auto">
          <a:xfrm>
            <a:off x="1593363" y="165632"/>
            <a:ext cx="6343304" cy="523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1" tIns="45695" rIns="91391" bIns="45695">
            <a:spAutoFit/>
          </a:bodyPr>
          <a:lstStyle/>
          <a:p>
            <a:pPr defTabSz="912813"/>
            <a:r>
              <a:rPr lang="en-US" sz="2800" dirty="0">
                <a:solidFill>
                  <a:srgbClr val="002060"/>
                </a:solidFill>
                <a:cs typeface="Arial" charset="0"/>
              </a:rPr>
              <a:t>Guiding principle: the scientific method</a:t>
            </a:r>
          </a:p>
        </p:txBody>
      </p:sp>
      <p:grpSp>
        <p:nvGrpSpPr>
          <p:cNvPr id="14" name="Group 13">
            <a:extLst>
              <a:ext uri="{FF2B5EF4-FFF2-40B4-BE49-F238E27FC236}">
                <a16:creationId xmlns:a16="http://schemas.microsoft.com/office/drawing/2014/main" id="{15F81203-869E-8D4C-9E5D-39F366512648}"/>
              </a:ext>
            </a:extLst>
          </p:cNvPr>
          <p:cNvGrpSpPr/>
          <p:nvPr/>
        </p:nvGrpSpPr>
        <p:grpSpPr>
          <a:xfrm>
            <a:off x="651609" y="1452824"/>
            <a:ext cx="7607374" cy="4414287"/>
            <a:chOff x="572621" y="1075545"/>
            <a:chExt cx="7607374" cy="4414287"/>
          </a:xfrm>
        </p:grpSpPr>
        <p:grpSp>
          <p:nvGrpSpPr>
            <p:cNvPr id="4" name="Group 3">
              <a:extLst>
                <a:ext uri="{FF2B5EF4-FFF2-40B4-BE49-F238E27FC236}">
                  <a16:creationId xmlns:a16="http://schemas.microsoft.com/office/drawing/2014/main" id="{E0018E22-4D86-FD48-AECD-4780E0F800C0}"/>
                </a:ext>
              </a:extLst>
            </p:cNvPr>
            <p:cNvGrpSpPr/>
            <p:nvPr/>
          </p:nvGrpSpPr>
          <p:grpSpPr>
            <a:xfrm>
              <a:off x="1776527" y="1075545"/>
              <a:ext cx="6403468" cy="4414287"/>
              <a:chOff x="117527" y="1264136"/>
              <a:chExt cx="6403468" cy="4414287"/>
            </a:xfrm>
          </p:grpSpPr>
          <p:pic>
            <p:nvPicPr>
              <p:cNvPr id="5" name="Picture 1" descr="Scientificmethod.pdf">
                <a:extLst>
                  <a:ext uri="{FF2B5EF4-FFF2-40B4-BE49-F238E27FC236}">
                    <a16:creationId xmlns:a16="http://schemas.microsoft.com/office/drawing/2014/main" id="{31E30000-B7DE-7C44-A84B-E1767EBF5E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215" y="1264136"/>
                <a:ext cx="5525389" cy="4144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descr="science_astronomy_universe.png">
                <a:extLst>
                  <a:ext uri="{FF2B5EF4-FFF2-40B4-BE49-F238E27FC236}">
                    <a16:creationId xmlns:a16="http://schemas.microsoft.com/office/drawing/2014/main" id="{292B9EF5-F8F7-FE4E-A57B-A49692A0ED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527" y="4730211"/>
                <a:ext cx="1359205" cy="94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7" descr="Unknown.jpeg">
                <a:extLst>
                  <a:ext uri="{FF2B5EF4-FFF2-40B4-BE49-F238E27FC236}">
                    <a16:creationId xmlns:a16="http://schemas.microsoft.com/office/drawing/2014/main" id="{C9D3EB25-A9AE-0847-A98F-9E5328F805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8342" y="2105679"/>
                <a:ext cx="1092653" cy="960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 name="Picture 12">
              <a:extLst>
                <a:ext uri="{FF2B5EF4-FFF2-40B4-BE49-F238E27FC236}">
                  <a16:creationId xmlns:a16="http://schemas.microsoft.com/office/drawing/2014/main" id="{22F3D551-F7B3-2D41-B1E0-0F131833D634}"/>
                </a:ext>
              </a:extLst>
            </p:cNvPr>
            <p:cNvPicPr>
              <a:picLocks noChangeAspect="1"/>
            </p:cNvPicPr>
            <p:nvPr/>
          </p:nvPicPr>
          <p:blipFill>
            <a:blip r:embed="rId5"/>
            <a:stretch>
              <a:fillRect/>
            </a:stretch>
          </p:blipFill>
          <p:spPr>
            <a:xfrm>
              <a:off x="572621" y="2384590"/>
              <a:ext cx="1883508" cy="1210827"/>
            </a:xfrm>
            <a:prstGeom prst="rect">
              <a:avLst/>
            </a:prstGeom>
            <a:solidFill>
              <a:schemeClr val="accent2"/>
            </a:solidFill>
            <a:ln>
              <a:solidFill>
                <a:schemeClr val="tx1"/>
              </a:solidFill>
            </a:ln>
          </p:spPr>
        </p:pic>
      </p:grpSp>
      <p:grpSp>
        <p:nvGrpSpPr>
          <p:cNvPr id="21" name="Group 20">
            <a:extLst>
              <a:ext uri="{FF2B5EF4-FFF2-40B4-BE49-F238E27FC236}">
                <a16:creationId xmlns:a16="http://schemas.microsoft.com/office/drawing/2014/main" id="{DB155368-4392-794A-84C1-74E895E61FF9}"/>
              </a:ext>
            </a:extLst>
          </p:cNvPr>
          <p:cNvGrpSpPr/>
          <p:nvPr/>
        </p:nvGrpSpPr>
        <p:grpSpPr>
          <a:xfrm>
            <a:off x="974689" y="1094924"/>
            <a:ext cx="8193150" cy="5336105"/>
            <a:chOff x="974689" y="1094924"/>
            <a:chExt cx="8193150" cy="5336105"/>
          </a:xfrm>
        </p:grpSpPr>
        <p:sp>
          <p:nvSpPr>
            <p:cNvPr id="8" name="Rectangle 7">
              <a:extLst>
                <a:ext uri="{FF2B5EF4-FFF2-40B4-BE49-F238E27FC236}">
                  <a16:creationId xmlns:a16="http://schemas.microsoft.com/office/drawing/2014/main" id="{CE9A90DC-EB09-2347-A3DD-BDB51E5010AC}"/>
                </a:ext>
              </a:extLst>
            </p:cNvPr>
            <p:cNvSpPr/>
            <p:nvPr/>
          </p:nvSpPr>
          <p:spPr>
            <a:xfrm>
              <a:off x="5264206" y="5907809"/>
              <a:ext cx="3903633" cy="523220"/>
            </a:xfrm>
            <a:prstGeom prst="rect">
              <a:avLst/>
            </a:prstGeom>
          </p:spPr>
          <p:txBody>
            <a:bodyPr wrap="none">
              <a:spAutoFit/>
            </a:bodyPr>
            <a:lstStyle/>
            <a:p>
              <a:r>
                <a:rPr lang="en-US" altLang="en-US" sz="2800" dirty="0">
                  <a:solidFill>
                    <a:srgbClr val="000090"/>
                  </a:solidFill>
                </a:rPr>
                <a:t>Facilitating discoveries!</a:t>
              </a:r>
              <a:endParaRPr lang="en-US" sz="2800" dirty="0"/>
            </a:p>
          </p:txBody>
        </p:sp>
        <p:pic>
          <p:nvPicPr>
            <p:cNvPr id="17" name="Picture 16">
              <a:extLst>
                <a:ext uri="{FF2B5EF4-FFF2-40B4-BE49-F238E27FC236}">
                  <a16:creationId xmlns:a16="http://schemas.microsoft.com/office/drawing/2014/main" id="{52670489-1502-6E48-A067-DF3E55902184}"/>
                </a:ext>
              </a:extLst>
            </p:cNvPr>
            <p:cNvPicPr>
              <a:picLocks noChangeAspect="1"/>
            </p:cNvPicPr>
            <p:nvPr/>
          </p:nvPicPr>
          <p:blipFill>
            <a:blip r:embed="rId6"/>
            <a:stretch>
              <a:fillRect/>
            </a:stretch>
          </p:blipFill>
          <p:spPr>
            <a:xfrm>
              <a:off x="5542375" y="1094924"/>
              <a:ext cx="1014213" cy="919358"/>
            </a:xfrm>
            <a:prstGeom prst="rect">
              <a:avLst/>
            </a:prstGeom>
            <a:ln>
              <a:solidFill>
                <a:schemeClr val="tx1"/>
              </a:solidFill>
            </a:ln>
          </p:spPr>
        </p:pic>
        <p:pic>
          <p:nvPicPr>
            <p:cNvPr id="11" name="Picture 10">
              <a:extLst>
                <a:ext uri="{FF2B5EF4-FFF2-40B4-BE49-F238E27FC236}">
                  <a16:creationId xmlns:a16="http://schemas.microsoft.com/office/drawing/2014/main" id="{3B25E71B-ECE2-0D47-90C7-F7B4A323B5FD}"/>
                </a:ext>
              </a:extLst>
            </p:cNvPr>
            <p:cNvPicPr>
              <a:picLocks noChangeAspect="1"/>
            </p:cNvPicPr>
            <p:nvPr/>
          </p:nvPicPr>
          <p:blipFill>
            <a:blip r:embed="rId7"/>
            <a:stretch>
              <a:fillRect/>
            </a:stretch>
          </p:blipFill>
          <p:spPr>
            <a:xfrm>
              <a:off x="1210754" y="1164089"/>
              <a:ext cx="1289521" cy="1118724"/>
            </a:xfrm>
            <a:prstGeom prst="rect">
              <a:avLst/>
            </a:prstGeom>
            <a:ln>
              <a:solidFill>
                <a:schemeClr val="tx1"/>
              </a:solidFill>
            </a:ln>
          </p:spPr>
        </p:pic>
        <p:pic>
          <p:nvPicPr>
            <p:cNvPr id="18" name="Picture 17">
              <a:extLst>
                <a:ext uri="{FF2B5EF4-FFF2-40B4-BE49-F238E27FC236}">
                  <a16:creationId xmlns:a16="http://schemas.microsoft.com/office/drawing/2014/main" id="{014782C6-E21E-324A-98C5-0C3D0EBB236A}"/>
                </a:ext>
              </a:extLst>
            </p:cNvPr>
            <p:cNvPicPr>
              <a:picLocks noChangeAspect="1"/>
            </p:cNvPicPr>
            <p:nvPr/>
          </p:nvPicPr>
          <p:blipFill>
            <a:blip r:embed="rId8"/>
            <a:stretch>
              <a:fillRect/>
            </a:stretch>
          </p:blipFill>
          <p:spPr>
            <a:xfrm>
              <a:off x="974689" y="4397152"/>
              <a:ext cx="1324733" cy="904565"/>
            </a:xfrm>
            <a:prstGeom prst="rect">
              <a:avLst/>
            </a:prstGeom>
            <a:ln>
              <a:solidFill>
                <a:schemeClr val="tx1"/>
              </a:solidFill>
            </a:ln>
          </p:spPr>
        </p:pic>
        <p:pic>
          <p:nvPicPr>
            <p:cNvPr id="20" name="Picture 19">
              <a:extLst>
                <a:ext uri="{FF2B5EF4-FFF2-40B4-BE49-F238E27FC236}">
                  <a16:creationId xmlns:a16="http://schemas.microsoft.com/office/drawing/2014/main" id="{2748DB37-415B-1742-9A6D-5BF4B24CE433}"/>
                </a:ext>
              </a:extLst>
            </p:cNvPr>
            <p:cNvPicPr>
              <a:picLocks noChangeAspect="1"/>
            </p:cNvPicPr>
            <p:nvPr/>
          </p:nvPicPr>
          <p:blipFill>
            <a:blip r:embed="rId9"/>
            <a:stretch>
              <a:fillRect/>
            </a:stretch>
          </p:blipFill>
          <p:spPr>
            <a:xfrm>
              <a:off x="3458494" y="5393005"/>
              <a:ext cx="1260987" cy="895736"/>
            </a:xfrm>
            <a:prstGeom prst="rect">
              <a:avLst/>
            </a:prstGeom>
          </p:spPr>
        </p:pic>
      </p:grpSp>
    </p:spTree>
    <p:extLst>
      <p:ext uri="{BB962C8B-B14F-4D97-AF65-F5344CB8AC3E}">
        <p14:creationId xmlns:p14="http://schemas.microsoft.com/office/powerpoint/2010/main" val="42921055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25701A-62C0-144C-AB29-4C0D20E315F2}"/>
              </a:ext>
            </a:extLst>
          </p:cNvPr>
          <p:cNvSpPr>
            <a:spLocks noGrp="1"/>
          </p:cNvSpPr>
          <p:nvPr>
            <p:ph type="ftr" sz="quarter" idx="3"/>
          </p:nvPr>
        </p:nvSpPr>
        <p:spPr/>
        <p:txBody>
          <a:bodyPr/>
          <a:lstStyle/>
          <a:p>
            <a:pPr>
              <a:defRPr/>
            </a:pPr>
            <a:r>
              <a:rPr lang="en-US"/>
              <a:t>W. Nazarewicz, A.I. for Nuclear Physics workshop 2020</a:t>
            </a:r>
            <a:endParaRPr lang="en-US" dirty="0"/>
          </a:p>
        </p:txBody>
      </p:sp>
      <p:sp>
        <p:nvSpPr>
          <p:cNvPr id="3" name="Slide Number Placeholder 2">
            <a:extLst>
              <a:ext uri="{FF2B5EF4-FFF2-40B4-BE49-F238E27FC236}">
                <a16:creationId xmlns:a16="http://schemas.microsoft.com/office/drawing/2014/main" id="{E4FEF285-0190-B243-9790-2D5CC53AD53D}"/>
              </a:ext>
            </a:extLst>
          </p:cNvPr>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a:lstStyle>
          <a:p>
            <a:fld id="{987C7CF1-4D7D-C941-87F6-6592CA3F7595}" type="slidenum">
              <a:rPr lang="en-US" smtClean="0"/>
              <a:pPr/>
              <a:t>20</a:t>
            </a:fld>
            <a:endParaRPr lang="en-US" dirty="0"/>
          </a:p>
        </p:txBody>
      </p:sp>
      <p:pic>
        <p:nvPicPr>
          <p:cNvPr id="5" name="Picture 4">
            <a:extLst>
              <a:ext uri="{FF2B5EF4-FFF2-40B4-BE49-F238E27FC236}">
                <a16:creationId xmlns:a16="http://schemas.microsoft.com/office/drawing/2014/main" id="{B6FA4F8E-9ACA-3949-B3D8-05A412F242D9}"/>
              </a:ext>
            </a:extLst>
          </p:cNvPr>
          <p:cNvPicPr>
            <a:picLocks noChangeAspect="1"/>
          </p:cNvPicPr>
          <p:nvPr/>
        </p:nvPicPr>
        <p:blipFill>
          <a:blip r:embed="rId2"/>
          <a:stretch>
            <a:fillRect/>
          </a:stretch>
        </p:blipFill>
        <p:spPr>
          <a:xfrm>
            <a:off x="510639" y="788205"/>
            <a:ext cx="8039595" cy="5176357"/>
          </a:xfrm>
          <a:prstGeom prst="rect">
            <a:avLst/>
          </a:prstGeom>
        </p:spPr>
      </p:pic>
      <p:sp>
        <p:nvSpPr>
          <p:cNvPr id="6" name="Rectangle 5">
            <a:extLst>
              <a:ext uri="{FF2B5EF4-FFF2-40B4-BE49-F238E27FC236}">
                <a16:creationId xmlns:a16="http://schemas.microsoft.com/office/drawing/2014/main" id="{53D30DFC-9020-574F-BA7D-B310BDA27EB0}"/>
              </a:ext>
            </a:extLst>
          </p:cNvPr>
          <p:cNvSpPr/>
          <p:nvPr/>
        </p:nvSpPr>
        <p:spPr>
          <a:xfrm>
            <a:off x="130778" y="5964562"/>
            <a:ext cx="9144000" cy="523220"/>
          </a:xfrm>
          <a:prstGeom prst="rect">
            <a:avLst/>
          </a:prstGeom>
        </p:spPr>
        <p:txBody>
          <a:bodyPr wrap="square">
            <a:spAutoFit/>
          </a:bodyPr>
          <a:lstStyle/>
          <a:p>
            <a:r>
              <a:rPr lang="en-US" sz="1400" dirty="0"/>
              <a:t>“0” corresponds is the neutron number of the heaviest isotope for which an experimental separation energy value is available</a:t>
            </a:r>
          </a:p>
        </p:txBody>
      </p:sp>
      <p:sp>
        <p:nvSpPr>
          <p:cNvPr id="7" name="Rectangle 6">
            <a:extLst>
              <a:ext uri="{FF2B5EF4-FFF2-40B4-BE49-F238E27FC236}">
                <a16:creationId xmlns:a16="http://schemas.microsoft.com/office/drawing/2014/main" id="{66D676CC-D97A-5247-A5C8-9BA437C54119}"/>
              </a:ext>
            </a:extLst>
          </p:cNvPr>
          <p:cNvSpPr/>
          <p:nvPr/>
        </p:nvSpPr>
        <p:spPr>
          <a:xfrm>
            <a:off x="286764" y="49541"/>
            <a:ext cx="8832027" cy="707886"/>
          </a:xfrm>
          <a:prstGeom prst="rect">
            <a:avLst/>
          </a:prstGeom>
        </p:spPr>
        <p:txBody>
          <a:bodyPr wrap="square">
            <a:spAutoFit/>
          </a:bodyPr>
          <a:lstStyle/>
          <a:p>
            <a:pPr algn="ctr"/>
            <a:r>
              <a:rPr lang="en-US" sz="2000" dirty="0"/>
              <a:t>Quantified limits of the nuclear landscape using 11 global nuclear mass models with BMA  </a:t>
            </a:r>
            <a:r>
              <a:rPr lang="en-US" sz="1600" dirty="0" err="1"/>
              <a:t>Neufcourt</a:t>
            </a:r>
            <a:r>
              <a:rPr lang="en-US" sz="1600" dirty="0"/>
              <a:t> et al., Phys. Rev. C 101, 014319 (2020); arXiv:2001.05924]</a:t>
            </a:r>
          </a:p>
        </p:txBody>
      </p:sp>
    </p:spTree>
    <p:extLst>
      <p:ext uri="{BB962C8B-B14F-4D97-AF65-F5344CB8AC3E}">
        <p14:creationId xmlns:p14="http://schemas.microsoft.com/office/powerpoint/2010/main" val="107357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1"/>
          <p:cNvSpPr>
            <a:spLocks noChangeArrowheads="1"/>
          </p:cNvSpPr>
          <p:nvPr/>
        </p:nvSpPr>
        <p:spPr bwMode="auto">
          <a:xfrm>
            <a:off x="202036" y="72556"/>
            <a:ext cx="8666899" cy="523220"/>
          </a:xfrm>
          <a:prstGeom prst="rect">
            <a:avLst/>
          </a:prstGeom>
          <a:noFill/>
          <a:ln w="9525">
            <a:noFill/>
            <a:miter lim="800000"/>
            <a:headEnd/>
            <a:tailEnd/>
          </a:ln>
        </p:spPr>
        <p:txBody>
          <a:bodyPr wrap="square">
            <a:prstTxWarp prst="textNoShape">
              <a:avLst/>
            </a:prstTxWarp>
            <a:spAutoFit/>
          </a:bodyPr>
          <a:lstStyle/>
          <a:p>
            <a:pPr algn="ctr" defTabSz="457200" fontAlgn="auto">
              <a:spcBef>
                <a:spcPts val="0"/>
              </a:spcBef>
              <a:spcAft>
                <a:spcPts val="0"/>
              </a:spcAft>
            </a:pPr>
            <a:r>
              <a:rPr lang="en-US" sz="2800">
                <a:solidFill>
                  <a:srgbClr val="002060"/>
                </a:solidFill>
                <a:latin typeface="Calibri" charset="0"/>
              </a:rPr>
              <a:t>Education</a:t>
            </a:r>
            <a:endParaRPr lang="en-US" sz="2800" dirty="0">
              <a:solidFill>
                <a:srgbClr val="002060"/>
              </a:solidFill>
              <a:latin typeface="Calibri" charset="0"/>
            </a:endParaRPr>
          </a:p>
        </p:txBody>
      </p:sp>
      <p:sp>
        <p:nvSpPr>
          <p:cNvPr id="3" name="Rectangle 2">
            <a:extLst>
              <a:ext uri="{FF2B5EF4-FFF2-40B4-BE49-F238E27FC236}">
                <a16:creationId xmlns:a16="http://schemas.microsoft.com/office/drawing/2014/main" id="{7247DA32-3F01-F24F-A2FC-9E34019902A1}"/>
              </a:ext>
            </a:extLst>
          </p:cNvPr>
          <p:cNvSpPr/>
          <p:nvPr/>
        </p:nvSpPr>
        <p:spPr>
          <a:xfrm>
            <a:off x="102743" y="612844"/>
            <a:ext cx="9041258" cy="5786199"/>
          </a:xfrm>
          <a:prstGeom prst="rect">
            <a:avLst/>
          </a:prstGeom>
        </p:spPr>
        <p:txBody>
          <a:bodyPr wrap="square">
            <a:spAutoFit/>
          </a:bodyPr>
          <a:lstStyle/>
          <a:p>
            <a:pPr>
              <a:spcAft>
                <a:spcPts val="600"/>
              </a:spcAft>
            </a:pPr>
            <a:r>
              <a:rPr lang="en-US" sz="2000" dirty="0"/>
              <a:t>AI is expected to play an increasing role in many areas of nuclear physics. Transfer of knowledge  as well as developing collaborations with partners outside the traditional university sector are themes we expect will benefit society at large. Nuclear physics keeps attracting many brilliant young researchers and providing our workforce with AI/ML competences and skills for solving complicated physics problems is a compelling task for our community.</a:t>
            </a:r>
          </a:p>
          <a:p>
            <a:pPr marL="342900" indent="-342900">
              <a:spcAft>
                <a:spcPts val="600"/>
              </a:spcAft>
              <a:buFont typeface="Arial" panose="020B0604020202020204" pitchFamily="34" charset="0"/>
              <a:buChar char="•"/>
            </a:pPr>
            <a:r>
              <a:rPr lang="en-US" sz="2000" dirty="0"/>
              <a:t>2012- A series of annual meetings on </a:t>
            </a:r>
            <a:r>
              <a:rPr lang="en-US" sz="2000" i="1" dirty="0"/>
              <a:t>Enhancing the interaction between nuclear experiment and theory through information and statistics (ISNET): </a:t>
            </a:r>
            <a:r>
              <a:rPr lang="en-US" sz="2000" dirty="0"/>
              <a:t>Kraków, Glasgow, ECT*, INT, York, Darmstadt, and </a:t>
            </a:r>
            <a:r>
              <a:rPr lang="en-US" sz="2000" dirty="0" err="1"/>
              <a:t>Göteborg</a:t>
            </a:r>
            <a:r>
              <a:rPr lang="en-US" sz="2000" dirty="0"/>
              <a:t>. </a:t>
            </a:r>
          </a:p>
          <a:p>
            <a:pPr marL="342900" indent="-342900">
              <a:spcAft>
                <a:spcPts val="600"/>
              </a:spcAft>
              <a:buFont typeface="Arial" panose="020B0604020202020204" pitchFamily="34" charset="0"/>
              <a:buChar char="•"/>
            </a:pPr>
            <a:r>
              <a:rPr lang="en-US" sz="2000" dirty="0"/>
              <a:t>The next ISNET-8 will be held at FRIB during  Dec. 14-17th, 2020:</a:t>
            </a:r>
          </a:p>
          <a:p>
            <a:pPr algn="ctr">
              <a:spcAft>
                <a:spcPts val="600"/>
              </a:spcAft>
            </a:pPr>
            <a:r>
              <a:rPr lang="en-US" sz="2000" dirty="0"/>
              <a:t>https://</a:t>
            </a:r>
            <a:r>
              <a:rPr lang="en-US" sz="2000" dirty="0" err="1"/>
              <a:t>indico.frib.msu.edu</a:t>
            </a:r>
            <a:r>
              <a:rPr lang="en-US" sz="2000" dirty="0"/>
              <a:t>/event/21/</a:t>
            </a:r>
          </a:p>
          <a:p>
            <a:pPr marL="342900" indent="-342900">
              <a:spcAft>
                <a:spcPts val="600"/>
              </a:spcAft>
              <a:buFont typeface="Arial" panose="020B0604020202020204" pitchFamily="34" charset="0"/>
              <a:buChar char="•"/>
            </a:pPr>
            <a:r>
              <a:rPr lang="en-US" sz="2000" dirty="0"/>
              <a:t>2019:  a four-day long  FRIB-TA summer school on </a:t>
            </a:r>
            <a:r>
              <a:rPr lang="en-US" sz="2000" i="1" dirty="0">
                <a:hlinkClick r:id="rId2"/>
              </a:rPr>
              <a:t>ML methods in Nuclear physics</a:t>
            </a:r>
            <a:r>
              <a:rPr lang="en-US" sz="2000" i="1" dirty="0"/>
              <a:t>, </a:t>
            </a:r>
            <a:r>
              <a:rPr lang="en-US" sz="2000" dirty="0"/>
              <a:t>NSCL/FRIB, May 20-23, over 100 participants.</a:t>
            </a:r>
          </a:p>
          <a:p>
            <a:pPr marL="342900" indent="-342900">
              <a:spcAft>
                <a:spcPts val="600"/>
              </a:spcAft>
              <a:buFont typeface="Arial" panose="020B0604020202020204" pitchFamily="34" charset="0"/>
              <a:buChar char="•"/>
            </a:pPr>
            <a:r>
              <a:rPr lang="en-US" sz="2000" dirty="0"/>
              <a:t>2019: Nuclear Talent course on </a:t>
            </a:r>
            <a:r>
              <a:rPr lang="en-US" sz="2000" i="1" dirty="0">
                <a:hlinkClick r:id="rId3"/>
              </a:rPr>
              <a:t>Bayesian Methods and Machine Learning</a:t>
            </a:r>
            <a:r>
              <a:rPr lang="en-US" sz="2000" dirty="0"/>
              <a:t>, York, June 10-28</a:t>
            </a:r>
          </a:p>
          <a:p>
            <a:pPr marL="342900" indent="-342900">
              <a:spcAft>
                <a:spcPts val="600"/>
              </a:spcAft>
              <a:buFont typeface="Arial" panose="020B0604020202020204" pitchFamily="34" charset="0"/>
              <a:buChar char="•"/>
            </a:pPr>
            <a:r>
              <a:rPr lang="en-US" sz="2000" dirty="0"/>
              <a:t>2020: Nuclear Talent course on </a:t>
            </a:r>
            <a:r>
              <a:rPr lang="en-US" sz="2000" i="1" dirty="0">
                <a:hlinkClick r:id="rId4"/>
              </a:rPr>
              <a:t>Machine Learning and Data Analysis applied to nuclear physics</a:t>
            </a:r>
            <a:r>
              <a:rPr lang="en-US" sz="2000" dirty="0"/>
              <a:t>, ECT*, June 22-July 11</a:t>
            </a:r>
          </a:p>
        </p:txBody>
      </p:sp>
      <p:sp>
        <p:nvSpPr>
          <p:cNvPr id="2" name="Footer Placeholder 1">
            <a:extLst>
              <a:ext uri="{FF2B5EF4-FFF2-40B4-BE49-F238E27FC236}">
                <a16:creationId xmlns:a16="http://schemas.microsoft.com/office/drawing/2014/main" id="{41DC8A45-8782-494E-898C-66014291F3AB}"/>
              </a:ext>
            </a:extLst>
          </p:cNvPr>
          <p:cNvSpPr>
            <a:spLocks noGrp="1"/>
          </p:cNvSpPr>
          <p:nvPr>
            <p:ph type="ftr" sz="quarter" idx="10"/>
          </p:nvPr>
        </p:nvSpPr>
        <p:spPr/>
        <p:txBody>
          <a:bodyPr/>
          <a:lstStyle/>
          <a:p>
            <a:r>
              <a:rPr lang="en-US"/>
              <a:t>W. Nazarewicz, A.I. for Nuclear Physics workshop 2020</a:t>
            </a:r>
          </a:p>
        </p:txBody>
      </p:sp>
      <p:sp>
        <p:nvSpPr>
          <p:cNvPr id="6" name="Slide Number Placeholder 5">
            <a:extLst>
              <a:ext uri="{FF2B5EF4-FFF2-40B4-BE49-F238E27FC236}">
                <a16:creationId xmlns:a16="http://schemas.microsoft.com/office/drawing/2014/main" id="{7F3EDF9B-545A-EA4E-8F4F-FB2C728C2B24}"/>
              </a:ext>
            </a:extLst>
          </p:cNvPr>
          <p:cNvSpPr>
            <a:spLocks noGrp="1"/>
          </p:cNvSpPr>
          <p:nvPr>
            <p:ph type="sldNum" sz="quarter" idx="11"/>
          </p:nvPr>
        </p:nvSpPr>
        <p:spPr/>
        <p:txBody>
          <a:bodyPr/>
          <a:lstStyle/>
          <a:p>
            <a:fld id="{987C7CF1-4D7D-C941-87F6-6592CA3F7595}" type="slidenum">
              <a:rPr lang="en-US" smtClean="0">
                <a:solidFill>
                  <a:prstClr val="black">
                    <a:tint val="75000"/>
                  </a:prstClr>
                </a:solidFill>
              </a:rPr>
              <a:pPr/>
              <a:t>21</a:t>
            </a:fld>
            <a:endParaRPr lang="en-US" dirty="0">
              <a:solidFill>
                <a:prstClr val="black">
                  <a:tint val="75000"/>
                </a:prstClr>
              </a:solidFill>
            </a:endParaRPr>
          </a:p>
        </p:txBody>
      </p:sp>
    </p:spTree>
    <p:extLst>
      <p:ext uri="{BB962C8B-B14F-4D97-AF65-F5344CB8AC3E}">
        <p14:creationId xmlns:p14="http://schemas.microsoft.com/office/powerpoint/2010/main" val="18265459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1"/>
          <p:cNvSpPr>
            <a:spLocks noChangeArrowheads="1"/>
          </p:cNvSpPr>
          <p:nvPr/>
        </p:nvSpPr>
        <p:spPr bwMode="auto">
          <a:xfrm>
            <a:off x="202036" y="72556"/>
            <a:ext cx="8666899" cy="523220"/>
          </a:xfrm>
          <a:prstGeom prst="rect">
            <a:avLst/>
          </a:prstGeom>
          <a:noFill/>
          <a:ln w="9525">
            <a:noFill/>
            <a:miter lim="800000"/>
            <a:headEnd/>
            <a:tailEnd/>
          </a:ln>
        </p:spPr>
        <p:txBody>
          <a:bodyPr wrap="square">
            <a:prstTxWarp prst="textNoShape">
              <a:avLst/>
            </a:prstTxWarp>
            <a:spAutoFit/>
          </a:bodyPr>
          <a:lstStyle/>
          <a:p>
            <a:pPr algn="ctr" defTabSz="457200" fontAlgn="auto">
              <a:spcBef>
                <a:spcPts val="0"/>
              </a:spcBef>
              <a:spcAft>
                <a:spcPts val="0"/>
              </a:spcAft>
            </a:pPr>
            <a:r>
              <a:rPr lang="en-US" sz="2800" dirty="0">
                <a:solidFill>
                  <a:srgbClr val="002060"/>
                </a:solidFill>
                <a:latin typeface="Calibri" charset="0"/>
              </a:rPr>
              <a:t>Summary</a:t>
            </a:r>
          </a:p>
        </p:txBody>
      </p:sp>
      <p:sp>
        <p:nvSpPr>
          <p:cNvPr id="3" name="Rectangle 2">
            <a:extLst>
              <a:ext uri="{FF2B5EF4-FFF2-40B4-BE49-F238E27FC236}">
                <a16:creationId xmlns:a16="http://schemas.microsoft.com/office/drawing/2014/main" id="{7247DA32-3F01-F24F-A2FC-9E34019902A1}"/>
              </a:ext>
            </a:extLst>
          </p:cNvPr>
          <p:cNvSpPr/>
          <p:nvPr/>
        </p:nvSpPr>
        <p:spPr>
          <a:xfrm>
            <a:off x="337279" y="517822"/>
            <a:ext cx="8531656" cy="3277820"/>
          </a:xfrm>
          <a:prstGeom prst="rect">
            <a:avLst/>
          </a:prstGeom>
        </p:spPr>
        <p:txBody>
          <a:bodyPr wrap="square">
            <a:spAutoFit/>
          </a:bodyPr>
          <a:lstStyle/>
          <a:p>
            <a:pPr marL="342900" indent="-342900">
              <a:spcAft>
                <a:spcPts val="600"/>
              </a:spcAft>
              <a:buFont typeface="Arial" panose="020B0604020202020204" pitchFamily="34" charset="0"/>
              <a:buChar char="•"/>
            </a:pPr>
            <a:r>
              <a:rPr lang="en-US" sz="2400" dirty="0"/>
              <a:t>Many exciting results achieved but the best is yet to come!</a:t>
            </a:r>
          </a:p>
          <a:p>
            <a:pPr marL="342900" indent="-342900">
              <a:spcAft>
                <a:spcPts val="600"/>
              </a:spcAft>
              <a:buFont typeface="Arial" panose="020B0604020202020204" pitchFamily="34" charset="0"/>
              <a:buChar char="•"/>
            </a:pPr>
            <a:r>
              <a:rPr lang="en-US" sz="2400" dirty="0"/>
              <a:t>The low-energy nuclear theory community is eager to embrace the diverse toolbox of tricks offered by AI.</a:t>
            </a:r>
          </a:p>
          <a:p>
            <a:pPr marL="342900" indent="-342900">
              <a:spcAft>
                <a:spcPts val="600"/>
              </a:spcAft>
              <a:buFont typeface="Arial" panose="020B0604020202020204" pitchFamily="34" charset="0"/>
              <a:buChar char="•"/>
            </a:pPr>
            <a:r>
              <a:rPr lang="en-US" sz="2400" dirty="0"/>
              <a:t>To solve many complex problems in the field and </a:t>
            </a:r>
            <a:r>
              <a:rPr lang="en-US" sz="2400"/>
              <a:t>facilitate discoveries, </a:t>
            </a:r>
            <a:r>
              <a:rPr lang="en-US" sz="2400" dirty="0"/>
              <a:t>multidisciplinary efforts efforts are required involving scientists in  nuclear physics, computational science, applied math, and statistics.</a:t>
            </a:r>
          </a:p>
          <a:p>
            <a:pPr marL="342900" indent="-342900">
              <a:spcAft>
                <a:spcPts val="600"/>
              </a:spcAft>
              <a:buFont typeface="Arial" panose="020B0604020202020204" pitchFamily="34" charset="0"/>
              <a:buChar char="•"/>
            </a:pPr>
            <a:r>
              <a:rPr lang="en-US" sz="2400" dirty="0"/>
              <a:t>We need to invest in relevant educational efforts.</a:t>
            </a:r>
          </a:p>
        </p:txBody>
      </p:sp>
      <p:sp>
        <p:nvSpPr>
          <p:cNvPr id="2" name="Footer Placeholder 1">
            <a:extLst>
              <a:ext uri="{FF2B5EF4-FFF2-40B4-BE49-F238E27FC236}">
                <a16:creationId xmlns:a16="http://schemas.microsoft.com/office/drawing/2014/main" id="{41DC8A45-8782-494E-898C-66014291F3AB}"/>
              </a:ext>
            </a:extLst>
          </p:cNvPr>
          <p:cNvSpPr>
            <a:spLocks noGrp="1"/>
          </p:cNvSpPr>
          <p:nvPr>
            <p:ph type="ftr" sz="quarter" idx="10"/>
          </p:nvPr>
        </p:nvSpPr>
        <p:spPr/>
        <p:txBody>
          <a:bodyPr/>
          <a:lstStyle/>
          <a:p>
            <a:r>
              <a:rPr lang="en-US"/>
              <a:t>W. Nazarewicz, A.I. for Nuclear Physics workshop 2020</a:t>
            </a:r>
          </a:p>
        </p:txBody>
      </p:sp>
      <p:sp>
        <p:nvSpPr>
          <p:cNvPr id="6" name="Slide Number Placeholder 5">
            <a:extLst>
              <a:ext uri="{FF2B5EF4-FFF2-40B4-BE49-F238E27FC236}">
                <a16:creationId xmlns:a16="http://schemas.microsoft.com/office/drawing/2014/main" id="{7F3EDF9B-545A-EA4E-8F4F-FB2C728C2B24}"/>
              </a:ext>
            </a:extLst>
          </p:cNvPr>
          <p:cNvSpPr>
            <a:spLocks noGrp="1"/>
          </p:cNvSpPr>
          <p:nvPr>
            <p:ph type="sldNum" sz="quarter" idx="11"/>
          </p:nvPr>
        </p:nvSpPr>
        <p:spPr/>
        <p:txBody>
          <a:bodyPr/>
          <a:lstStyle/>
          <a:p>
            <a:fld id="{987C7CF1-4D7D-C941-87F6-6592CA3F7595}" type="slidenum">
              <a:rPr lang="en-US" smtClean="0">
                <a:solidFill>
                  <a:prstClr val="black">
                    <a:tint val="75000"/>
                  </a:prstClr>
                </a:solidFill>
              </a:rPr>
              <a:pPr/>
              <a:t>22</a:t>
            </a:fld>
            <a:endParaRPr lang="en-US" dirty="0">
              <a:solidFill>
                <a:prstClr val="black">
                  <a:tint val="75000"/>
                </a:prstClr>
              </a:solidFill>
            </a:endParaRPr>
          </a:p>
        </p:txBody>
      </p:sp>
      <p:sp>
        <p:nvSpPr>
          <p:cNvPr id="4" name="Rectangle 3">
            <a:extLst>
              <a:ext uri="{FF2B5EF4-FFF2-40B4-BE49-F238E27FC236}">
                <a16:creationId xmlns:a16="http://schemas.microsoft.com/office/drawing/2014/main" id="{5C8E9A4B-CDE5-6544-8739-D81C8A3125A7}"/>
              </a:ext>
            </a:extLst>
          </p:cNvPr>
          <p:cNvSpPr/>
          <p:nvPr/>
        </p:nvSpPr>
        <p:spPr>
          <a:xfrm>
            <a:off x="582496" y="5878513"/>
            <a:ext cx="8531656" cy="461665"/>
          </a:xfrm>
          <a:prstGeom prst="rect">
            <a:avLst/>
          </a:prstGeom>
        </p:spPr>
        <p:txBody>
          <a:bodyPr wrap="square">
            <a:spAutoFit/>
          </a:bodyPr>
          <a:lstStyle/>
          <a:p>
            <a:r>
              <a:rPr lang="en-US" altLang="en-US" sz="2400" dirty="0">
                <a:solidFill>
                  <a:srgbClr val="000090"/>
                </a:solidFill>
              </a:rPr>
              <a:t>…remember: Beam time and compute cycles are expensive!</a:t>
            </a:r>
            <a:endParaRPr lang="en-US" sz="2400" dirty="0"/>
          </a:p>
        </p:txBody>
      </p:sp>
      <p:sp>
        <p:nvSpPr>
          <p:cNvPr id="7" name="Rectangle 6">
            <a:extLst>
              <a:ext uri="{FF2B5EF4-FFF2-40B4-BE49-F238E27FC236}">
                <a16:creationId xmlns:a16="http://schemas.microsoft.com/office/drawing/2014/main" id="{E66D21EA-3F83-E043-8F5E-4658929893EA}"/>
              </a:ext>
            </a:extLst>
          </p:cNvPr>
          <p:cNvSpPr/>
          <p:nvPr/>
        </p:nvSpPr>
        <p:spPr>
          <a:xfrm>
            <a:off x="337279" y="4151412"/>
            <a:ext cx="8531656" cy="1646605"/>
          </a:xfrm>
          <a:prstGeom prst="rect">
            <a:avLst/>
          </a:prstGeom>
        </p:spPr>
        <p:txBody>
          <a:bodyPr wrap="square">
            <a:spAutoFit/>
          </a:bodyPr>
          <a:lstStyle/>
          <a:p>
            <a:pPr marL="342900" indent="-342900">
              <a:spcAft>
                <a:spcPts val="600"/>
              </a:spcAft>
              <a:buFont typeface="Arial" panose="020B0604020202020204" pitchFamily="34" charset="0"/>
              <a:buChar char="•"/>
            </a:pPr>
            <a:r>
              <a:rPr lang="en-US" sz="2400" dirty="0"/>
              <a:t>Needs and challenges (AI-literacy, interdisciplinary collaborations, workforce, education…) will be discussed by the Working Group in Room L102.</a:t>
            </a:r>
          </a:p>
          <a:p>
            <a:pPr marL="342900" indent="-342900">
              <a:spcAft>
                <a:spcPts val="600"/>
              </a:spcAft>
              <a:buFont typeface="Arial" panose="020B0604020202020204" pitchFamily="34" charset="0"/>
              <a:buChar char="•"/>
            </a:pPr>
            <a:r>
              <a:rPr lang="en-US" sz="2400" dirty="0"/>
              <a:t>And, by the way…</a:t>
            </a:r>
          </a:p>
        </p:txBody>
      </p:sp>
    </p:spTree>
    <p:extLst>
      <p:ext uri="{BB962C8B-B14F-4D97-AF65-F5344CB8AC3E}">
        <p14:creationId xmlns:p14="http://schemas.microsoft.com/office/powerpoint/2010/main" val="316302948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197A34-0F12-FC4A-B621-4BA6C4F6D2EC}"/>
              </a:ext>
            </a:extLst>
          </p:cNvPr>
          <p:cNvSpPr/>
          <p:nvPr/>
        </p:nvSpPr>
        <p:spPr>
          <a:xfrm>
            <a:off x="2038926" y="2623647"/>
            <a:ext cx="4594630" cy="923330"/>
          </a:xfrm>
          <a:prstGeom prst="rect">
            <a:avLst/>
          </a:prstGeom>
        </p:spPr>
        <p:txBody>
          <a:bodyPr wrap="square">
            <a:spAutoFit/>
          </a:bodyPr>
          <a:lstStyle/>
          <a:p>
            <a:pPr algn="ctr"/>
            <a:r>
              <a:rPr lang="en-US" sz="5400" dirty="0">
                <a:solidFill>
                  <a:srgbClr val="000000"/>
                </a:solidFill>
              </a:rPr>
              <a:t>Thank you!</a:t>
            </a:r>
            <a:endParaRPr lang="en-US" sz="5400" u="sng" dirty="0">
              <a:solidFill>
                <a:srgbClr val="000000"/>
              </a:solidFill>
            </a:endParaRPr>
          </a:p>
        </p:txBody>
      </p:sp>
      <p:sp>
        <p:nvSpPr>
          <p:cNvPr id="5" name="Footer Placeholder 4">
            <a:extLst>
              <a:ext uri="{FF2B5EF4-FFF2-40B4-BE49-F238E27FC236}">
                <a16:creationId xmlns:a16="http://schemas.microsoft.com/office/drawing/2014/main" id="{ED74D8E9-0F36-9C4B-A2F4-8E759C2C5E83}"/>
              </a:ext>
            </a:extLst>
          </p:cNvPr>
          <p:cNvSpPr>
            <a:spLocks noGrp="1"/>
          </p:cNvSpPr>
          <p:nvPr>
            <p:ph type="ftr" sz="quarter" idx="10"/>
          </p:nvPr>
        </p:nvSpPr>
        <p:spPr/>
        <p:txBody>
          <a:bodyPr/>
          <a:lstStyle/>
          <a:p>
            <a:r>
              <a:rPr lang="en-US"/>
              <a:t>W. Nazarewicz, A.I. for Nuclear Physics workshop 2020</a:t>
            </a:r>
          </a:p>
        </p:txBody>
      </p:sp>
      <p:sp>
        <p:nvSpPr>
          <p:cNvPr id="6" name="Slide Number Placeholder 5">
            <a:extLst>
              <a:ext uri="{FF2B5EF4-FFF2-40B4-BE49-F238E27FC236}">
                <a16:creationId xmlns:a16="http://schemas.microsoft.com/office/drawing/2014/main" id="{AA0A965F-0F40-594C-B737-0148B201821B}"/>
              </a:ext>
            </a:extLst>
          </p:cNvPr>
          <p:cNvSpPr>
            <a:spLocks noGrp="1"/>
          </p:cNvSpPr>
          <p:nvPr>
            <p:ph type="sldNum" sz="quarter" idx="11"/>
          </p:nvPr>
        </p:nvSpPr>
        <p:spPr/>
        <p:txBody>
          <a:bodyPr/>
          <a:lstStyle/>
          <a:p>
            <a:fld id="{987C7CF1-4D7D-C941-87F6-6592CA3F7595}" type="slidenum">
              <a:rPr lang="en-US" smtClean="0">
                <a:solidFill>
                  <a:prstClr val="black">
                    <a:tint val="75000"/>
                  </a:prstClr>
                </a:solidFill>
              </a:rPr>
              <a:pPr/>
              <a:t>23</a:t>
            </a:fld>
            <a:endParaRPr lang="en-US" dirty="0">
              <a:solidFill>
                <a:prstClr val="black">
                  <a:tint val="75000"/>
                </a:prstClr>
              </a:solidFill>
            </a:endParaRPr>
          </a:p>
        </p:txBody>
      </p:sp>
    </p:spTree>
    <p:extLst>
      <p:ext uri="{BB962C8B-B14F-4D97-AF65-F5344CB8AC3E}">
        <p14:creationId xmlns:p14="http://schemas.microsoft.com/office/powerpoint/2010/main" val="29869818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bwMode="auto">
          <a:xfrm rot="5400000" flipH="1" flipV="1">
            <a:off x="2510378" y="3690150"/>
            <a:ext cx="5651500" cy="1587"/>
          </a:xfrm>
          <a:prstGeom prst="line">
            <a:avLst/>
          </a:prstGeom>
          <a:solidFill>
            <a:schemeClr val="accent1"/>
          </a:solidFill>
          <a:ln w="38100" cap="flat" cmpd="sng" algn="ctr">
            <a:solidFill>
              <a:srgbClr val="FF0000"/>
            </a:solidFill>
            <a:prstDash val="solid"/>
            <a:round/>
            <a:headEnd type="none" w="med" len="med"/>
            <a:tailEnd type="triangle" w="med" len="med"/>
          </a:ln>
          <a:effectLst>
            <a:outerShdw blurRad="50800" dist="38100" dir="2700000">
              <a:srgbClr val="000000">
                <a:alpha val="43000"/>
              </a:srgbClr>
            </a:outerShdw>
          </a:effectLst>
        </p:spPr>
      </p:cxnSp>
      <p:pic>
        <p:nvPicPr>
          <p:cNvPr id="58375" name="Picture 10" descr="DoF_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6074" y="241301"/>
            <a:ext cx="3713052"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p:cNvSpPr txBox="1">
            <a:spLocks noChangeArrowheads="1"/>
          </p:cNvSpPr>
          <p:nvPr/>
        </p:nvSpPr>
        <p:spPr bwMode="auto">
          <a:xfrm>
            <a:off x="1238333" y="4731577"/>
            <a:ext cx="63350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0000"/>
                </a:solidFill>
              </a:rPr>
              <a:t>DFT</a:t>
            </a:r>
          </a:p>
        </p:txBody>
      </p:sp>
      <p:sp>
        <p:nvSpPr>
          <p:cNvPr id="21" name="TextBox 18"/>
          <p:cNvSpPr txBox="1">
            <a:spLocks noChangeArrowheads="1"/>
          </p:cNvSpPr>
          <p:nvPr/>
        </p:nvSpPr>
        <p:spPr bwMode="auto">
          <a:xfrm>
            <a:off x="764192" y="2594103"/>
            <a:ext cx="9156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solidFill>
                  <a:srgbClr val="FF0000"/>
                </a:solidFill>
              </a:rPr>
              <a:t>A</a:t>
            </a:r>
            <a:r>
              <a:rPr lang="en-US" sz="1800" dirty="0">
                <a:solidFill>
                  <a:srgbClr val="FF0000"/>
                </a:solidFill>
              </a:rPr>
              <a:t>-body</a:t>
            </a:r>
          </a:p>
        </p:txBody>
      </p:sp>
      <p:sp>
        <p:nvSpPr>
          <p:cNvPr id="22" name="TextBox 18"/>
          <p:cNvSpPr txBox="1">
            <a:spLocks noChangeArrowheads="1"/>
          </p:cNvSpPr>
          <p:nvPr/>
        </p:nvSpPr>
        <p:spPr bwMode="auto">
          <a:xfrm>
            <a:off x="764192" y="570643"/>
            <a:ext cx="8259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0000"/>
                </a:solidFill>
              </a:rPr>
              <a:t>LQCD</a:t>
            </a:r>
          </a:p>
        </p:txBody>
      </p:sp>
      <p:sp>
        <p:nvSpPr>
          <p:cNvPr id="23" name="TextBox 1"/>
          <p:cNvSpPr txBox="1">
            <a:spLocks noChangeArrowheads="1"/>
          </p:cNvSpPr>
          <p:nvPr/>
        </p:nvSpPr>
        <p:spPr bwMode="auto">
          <a:xfrm>
            <a:off x="1194886" y="5501378"/>
            <a:ext cx="11340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0000"/>
                </a:solidFill>
              </a:rPr>
              <a:t>collective</a:t>
            </a:r>
          </a:p>
        </p:txBody>
      </p:sp>
      <p:sp>
        <p:nvSpPr>
          <p:cNvPr id="24" name="TextBox 18"/>
          <p:cNvSpPr txBox="1">
            <a:spLocks noChangeArrowheads="1"/>
          </p:cNvSpPr>
          <p:nvPr/>
        </p:nvSpPr>
        <p:spPr bwMode="auto">
          <a:xfrm>
            <a:off x="711967" y="1093289"/>
            <a:ext cx="92878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0000"/>
                </a:solidFill>
              </a:rPr>
              <a:t>quark</a:t>
            </a:r>
          </a:p>
          <a:p>
            <a:r>
              <a:rPr lang="en-US" sz="1800" dirty="0">
                <a:solidFill>
                  <a:srgbClr val="FF0000"/>
                </a:solidFill>
              </a:rPr>
              <a:t>models</a:t>
            </a:r>
          </a:p>
        </p:txBody>
      </p:sp>
      <p:grpSp>
        <p:nvGrpSpPr>
          <p:cNvPr id="25" name="Group 24"/>
          <p:cNvGrpSpPr/>
          <p:nvPr/>
        </p:nvGrpSpPr>
        <p:grpSpPr>
          <a:xfrm>
            <a:off x="819475" y="400399"/>
            <a:ext cx="4483277" cy="5392348"/>
            <a:chOff x="100253" y="400399"/>
            <a:chExt cx="4483277" cy="5392348"/>
          </a:xfrm>
        </p:grpSpPr>
        <p:sp>
          <p:nvSpPr>
            <p:cNvPr id="26" name="TextBox 25"/>
            <p:cNvSpPr txBox="1"/>
            <p:nvPr/>
          </p:nvSpPr>
          <p:spPr>
            <a:xfrm>
              <a:off x="3680317" y="400399"/>
              <a:ext cx="903213" cy="461614"/>
            </a:xfrm>
            <a:prstGeom prst="rect">
              <a:avLst/>
            </a:prstGeom>
            <a:noFill/>
          </p:spPr>
          <p:txBody>
            <a:bodyPr wrap="none" lIns="91391" tIns="45695" rIns="91391" bIns="45695" rtlCol="0">
              <a:spAutoFit/>
            </a:bodyPr>
            <a:lstStyle/>
            <a:p>
              <a:pPr algn="ctr"/>
              <a:r>
                <a:rPr lang="en-US" sz="1200" dirty="0">
                  <a:solidFill>
                    <a:srgbClr val="3366FF"/>
                  </a:solidFill>
                </a:rPr>
                <a:t>scale</a:t>
              </a:r>
            </a:p>
            <a:p>
              <a:pPr algn="ctr"/>
              <a:r>
                <a:rPr lang="en-US" sz="1200" dirty="0">
                  <a:solidFill>
                    <a:srgbClr val="3366FF"/>
                  </a:solidFill>
                </a:rPr>
                <a:t>separation</a:t>
              </a:r>
            </a:p>
          </p:txBody>
        </p:sp>
        <p:sp>
          <p:nvSpPr>
            <p:cNvPr id="27" name="Curved Left Arrow 26"/>
            <p:cNvSpPr/>
            <p:nvPr/>
          </p:nvSpPr>
          <p:spPr bwMode="auto">
            <a:xfrm>
              <a:off x="1081388" y="985686"/>
              <a:ext cx="462175" cy="1788149"/>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91" tIns="45695" rIns="91391" bIns="45695" numCol="1" rtlCol="0" anchor="t" anchorCtr="0" compatLnSpc="1">
              <a:prstTxWarp prst="textNoShape">
                <a:avLst/>
              </a:prstTxWarp>
            </a:bodyPr>
            <a:lstStyle/>
            <a:p>
              <a:pPr defTabSz="913912" eaLnBrk="0" hangingPunct="0"/>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28" name="Curved Left Arrow 27"/>
            <p:cNvSpPr/>
            <p:nvPr/>
          </p:nvSpPr>
          <p:spPr bwMode="auto">
            <a:xfrm>
              <a:off x="1107675" y="2796115"/>
              <a:ext cx="462175" cy="2194559"/>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91" tIns="45695" rIns="91391" bIns="45695" numCol="1" rtlCol="0" anchor="t" anchorCtr="0" compatLnSpc="1">
              <a:prstTxWarp prst="textNoShape">
                <a:avLst/>
              </a:prstTxWarp>
            </a:bodyPr>
            <a:lstStyle/>
            <a:p>
              <a:pPr defTabSz="913912" eaLnBrk="0" hangingPunct="0"/>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29" name="Curved Left Arrow 28"/>
            <p:cNvSpPr/>
            <p:nvPr/>
          </p:nvSpPr>
          <p:spPr bwMode="auto">
            <a:xfrm flipH="1">
              <a:off x="100253" y="3907542"/>
              <a:ext cx="401091" cy="1885205"/>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91" tIns="45695" rIns="91391" bIns="45695" numCol="1" rtlCol="0" anchor="t" anchorCtr="0" compatLnSpc="1">
              <a:prstTxWarp prst="textNoShape">
                <a:avLst/>
              </a:prstTxWarp>
            </a:bodyPr>
            <a:lstStyle/>
            <a:p>
              <a:pPr defTabSz="913912" eaLnBrk="0" hangingPunct="0"/>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30" name="TextBox 29"/>
            <p:cNvSpPr txBox="1">
              <a:spLocks noChangeArrowheads="1"/>
            </p:cNvSpPr>
            <p:nvPr/>
          </p:nvSpPr>
          <p:spPr bwMode="auto">
            <a:xfrm rot="16200000">
              <a:off x="1930276" y="3101946"/>
              <a:ext cx="265970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0000"/>
                  </a:solidFill>
                </a:rPr>
                <a:t>Effective Field </a:t>
              </a:r>
              <a:r>
                <a:rPr lang="en-US" sz="1800" dirty="0">
                  <a:solidFill>
                    <a:srgbClr val="FF0000"/>
                  </a:solidFill>
                </a:rPr>
                <a:t>Theory</a:t>
              </a:r>
              <a:endParaRPr lang="en-US" sz="2000" dirty="0">
                <a:solidFill>
                  <a:srgbClr val="FF0000"/>
                </a:solidFill>
              </a:endParaRPr>
            </a:p>
          </p:txBody>
        </p:sp>
      </p:grpSp>
      <p:sp>
        <p:nvSpPr>
          <p:cNvPr id="8" name="Footer Placeholder 7"/>
          <p:cNvSpPr>
            <a:spLocks noGrp="1"/>
          </p:cNvSpPr>
          <p:nvPr>
            <p:ph type="ftr" sz="quarter" idx="3"/>
          </p:nvPr>
        </p:nvSpPr>
        <p:spPr>
          <a:xfrm>
            <a:off x="4140683" y="6475084"/>
            <a:ext cx="4152926" cy="364628"/>
          </a:xfrm>
          <a:prstGeom prst="rect">
            <a:avLst/>
          </a:prstGeom>
          <a:ln>
            <a:noFill/>
          </a:ln>
        </p:spPr>
        <p:txBody>
          <a:bodyPr lIns="0" tIns="48077" rIns="0" bIns="48077" anchor="b"/>
          <a:lstStyle>
            <a:defPPr>
              <a:defRPr lang="en-US"/>
            </a:defPPr>
            <a:lvl1pPr algn="r" defTabSz="457200" rtl="0" eaLnBrk="0" fontAlgn="base" hangingPunct="0">
              <a:lnSpc>
                <a:spcPct val="90000"/>
              </a:lnSpc>
              <a:spcBef>
                <a:spcPct val="0"/>
              </a:spcBef>
              <a:spcAft>
                <a:spcPct val="0"/>
              </a:spcAft>
              <a:defRPr sz="1200" kern="1200" smtClean="0">
                <a:solidFill>
                  <a:srgbClr val="064308"/>
                </a:solidFill>
                <a:latin typeface="Arial"/>
                <a:ea typeface="+mn-ea"/>
                <a:cs typeface="Arial"/>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r>
              <a:rPr lang="en-US"/>
              <a:t>W. Nazarewicz, A.I. for Nuclear Physics workshop 2020</a:t>
            </a:r>
            <a:endParaRPr lang="en-US">
              <a:solidFill>
                <a:prstClr val="black">
                  <a:tint val="75000"/>
                </a:prstClr>
              </a:solidFill>
            </a:endParaRPr>
          </a:p>
        </p:txBody>
      </p:sp>
      <p:sp>
        <p:nvSpPr>
          <p:cNvPr id="35" name="Rectangle 4"/>
          <p:cNvSpPr>
            <a:spLocks noChangeArrowheads="1"/>
          </p:cNvSpPr>
          <p:nvPr/>
        </p:nvSpPr>
        <p:spPr bwMode="auto">
          <a:xfrm>
            <a:off x="6219887" y="939975"/>
            <a:ext cx="2924113" cy="1881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91" tIns="45695" rIns="91391" bIns="45695">
            <a:spAutoFit/>
          </a:bodyPr>
          <a:lstStyle/>
          <a:p>
            <a:pPr>
              <a:lnSpc>
                <a:spcPct val="150000"/>
              </a:lnSpc>
            </a:pPr>
            <a:r>
              <a:rPr lang="en-US" sz="2000" dirty="0">
                <a:solidFill>
                  <a:srgbClr val="000000"/>
                </a:solidFill>
                <a:cs typeface="Arial" charset="0"/>
              </a:rPr>
              <a:t>Nuclear structure</a:t>
            </a:r>
          </a:p>
          <a:p>
            <a:pPr>
              <a:lnSpc>
                <a:spcPct val="150000"/>
              </a:lnSpc>
            </a:pPr>
            <a:r>
              <a:rPr lang="en-US" sz="2000" dirty="0">
                <a:solidFill>
                  <a:srgbClr val="000000"/>
                </a:solidFill>
                <a:cs typeface="Arial" charset="0"/>
              </a:rPr>
              <a:t>Nuclear reactions</a:t>
            </a:r>
          </a:p>
          <a:p>
            <a:pPr>
              <a:lnSpc>
                <a:spcPct val="150000"/>
              </a:lnSpc>
            </a:pPr>
            <a:r>
              <a:rPr lang="en-US" sz="2000" dirty="0">
                <a:solidFill>
                  <a:srgbClr val="000000"/>
                </a:solidFill>
                <a:cs typeface="Arial" charset="0"/>
              </a:rPr>
              <a:t>New standard model</a:t>
            </a:r>
          </a:p>
          <a:p>
            <a:pPr>
              <a:lnSpc>
                <a:spcPct val="150000"/>
              </a:lnSpc>
            </a:pPr>
            <a:r>
              <a:rPr lang="en-US" sz="2000" dirty="0">
                <a:solidFill>
                  <a:srgbClr val="000000"/>
                </a:solidFill>
                <a:cs typeface="Arial" charset="0"/>
              </a:rPr>
              <a:t>Societal applications</a:t>
            </a:r>
          </a:p>
        </p:txBody>
      </p:sp>
      <p:sp>
        <p:nvSpPr>
          <p:cNvPr id="38" name="TextBox 10"/>
          <p:cNvSpPr txBox="1">
            <a:spLocks noChangeArrowheads="1"/>
          </p:cNvSpPr>
          <p:nvPr/>
        </p:nvSpPr>
        <p:spPr bwMode="auto">
          <a:xfrm rot="-5400000">
            <a:off x="4799623" y="1151772"/>
            <a:ext cx="1638841"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91" tIns="45695" rIns="91391"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0000"/>
                </a:solidFill>
                <a:cs typeface="Arial" charset="0"/>
              </a:rPr>
              <a:t>Resolution</a:t>
            </a:r>
          </a:p>
        </p:txBody>
      </p:sp>
      <p:sp>
        <p:nvSpPr>
          <p:cNvPr id="9" name="Slide Number Placeholder 8"/>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defTabSz="456955"/>
            <a:fld id="{987C7CF1-4D7D-C941-87F6-6592CA3F7595}" type="slidenum">
              <a:rPr lang="en-US" smtClean="0">
                <a:solidFill>
                  <a:prstClr val="black">
                    <a:tint val="75000"/>
                  </a:prstClr>
                </a:solidFill>
              </a:rPr>
              <a:pPr defTabSz="456955"/>
              <a:t>3</a:t>
            </a:fld>
            <a:endParaRPr lang="en-US" dirty="0">
              <a:solidFill>
                <a:prstClr val="black">
                  <a:tint val="75000"/>
                </a:prstClr>
              </a:solidFill>
            </a:endParaRPr>
          </a:p>
        </p:txBody>
      </p:sp>
      <p:sp>
        <p:nvSpPr>
          <p:cNvPr id="31" name="TextBox 30"/>
          <p:cNvSpPr txBox="1">
            <a:spLocks noChangeArrowheads="1"/>
          </p:cNvSpPr>
          <p:nvPr/>
        </p:nvSpPr>
        <p:spPr bwMode="auto">
          <a:xfrm>
            <a:off x="1051142" y="4239586"/>
            <a:ext cx="4154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0000"/>
                </a:solidFill>
              </a:rPr>
              <a:t>CI</a:t>
            </a:r>
          </a:p>
        </p:txBody>
      </p:sp>
      <p:pic>
        <p:nvPicPr>
          <p:cNvPr id="32" name="Picture 2" descr="latex-image-1.pdf">
            <a:extLst>
              <a:ext uri="{FF2B5EF4-FFF2-40B4-BE49-F238E27FC236}">
                <a16:creationId xmlns:a16="http://schemas.microsoft.com/office/drawing/2014/main" id="{4FB0B514-BF25-034A-AB3C-34F3D43039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9193" y="3048235"/>
            <a:ext cx="2735685" cy="123123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3" name="TextBox 4">
            <a:extLst>
              <a:ext uri="{FF2B5EF4-FFF2-40B4-BE49-F238E27FC236}">
                <a16:creationId xmlns:a16="http://schemas.microsoft.com/office/drawing/2014/main" id="{65BC8707-6AA4-3248-BD8B-244B44D677E0}"/>
              </a:ext>
            </a:extLst>
          </p:cNvPr>
          <p:cNvSpPr txBox="1">
            <a:spLocks noChangeArrowheads="1"/>
          </p:cNvSpPr>
          <p:nvPr/>
        </p:nvSpPr>
        <p:spPr bwMode="auto">
          <a:xfrm>
            <a:off x="5606434" y="4335662"/>
            <a:ext cx="3346588" cy="70788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2000" dirty="0">
                <a:solidFill>
                  <a:srgbClr val="000000"/>
                </a:solidFill>
              </a:rPr>
              <a:t>coupled </a:t>
            </a:r>
            <a:r>
              <a:rPr lang="en-US" sz="2000" dirty="0" err="1">
                <a:solidFill>
                  <a:srgbClr val="000000"/>
                </a:solidFill>
              </a:rPr>
              <a:t>integro</a:t>
            </a:r>
            <a:r>
              <a:rPr lang="en-US" sz="2000" dirty="0">
                <a:solidFill>
                  <a:srgbClr val="000000"/>
                </a:solidFill>
              </a:rPr>
              <a:t>-differential equations in 3A dimensions</a:t>
            </a:r>
          </a:p>
        </p:txBody>
      </p:sp>
      <p:sp>
        <p:nvSpPr>
          <p:cNvPr id="2" name="Rectangle 1">
            <a:extLst>
              <a:ext uri="{FF2B5EF4-FFF2-40B4-BE49-F238E27FC236}">
                <a16:creationId xmlns:a16="http://schemas.microsoft.com/office/drawing/2014/main" id="{8F2E3002-7C6C-BB49-B910-B4B2671DC76F}"/>
              </a:ext>
            </a:extLst>
          </p:cNvPr>
          <p:cNvSpPr/>
          <p:nvPr/>
        </p:nvSpPr>
        <p:spPr>
          <a:xfrm>
            <a:off x="5799193" y="5130171"/>
            <a:ext cx="3245967" cy="830997"/>
          </a:xfrm>
          <a:prstGeom prst="rect">
            <a:avLst/>
          </a:prstGeom>
        </p:spPr>
        <p:txBody>
          <a:bodyPr wrap="square">
            <a:spAutoFit/>
          </a:bodyPr>
          <a:lstStyle/>
          <a:p>
            <a:r>
              <a:rPr lang="en-US" sz="2400" dirty="0">
                <a:solidFill>
                  <a:srgbClr val="FF0000"/>
                </a:solidFill>
              </a:rPr>
              <a:t>Hilbert-space truncations necessary</a:t>
            </a:r>
            <a:endParaRPr lang="en-US" sz="2400" dirty="0"/>
          </a:p>
        </p:txBody>
      </p:sp>
    </p:spTree>
    <p:extLst>
      <p:ext uri="{BB962C8B-B14F-4D97-AF65-F5344CB8AC3E}">
        <p14:creationId xmlns:p14="http://schemas.microsoft.com/office/powerpoint/2010/main" val="169346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521913"/>
            <a:ext cx="9144000"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128"/>
              </a:defRPr>
            </a:lvl1pPr>
            <a:lvl2pPr marL="800100" indent="-34290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marL="11113">
              <a:spcBef>
                <a:spcPts val="600"/>
              </a:spcBef>
              <a:defRPr/>
            </a:pPr>
            <a:r>
              <a:rPr lang="en-US" altLang="en-US" sz="2200" dirty="0">
                <a:solidFill>
                  <a:srgbClr val="000090"/>
                </a:solidFill>
              </a:rPr>
              <a:t>AI tools can help us to speed up the scientific process cycle and hence facilitate discoveries: Beam time and compute cycles are expensive. </a:t>
            </a:r>
          </a:p>
          <a:p>
            <a:pPr marL="342900" lvl="1" indent="-225425">
              <a:buFont typeface="Arial" charset="0"/>
              <a:buChar char="•"/>
              <a:defRPr/>
            </a:pPr>
            <a:r>
              <a:rPr lang="en-US" altLang="en-US" sz="2000" dirty="0">
                <a:solidFill>
                  <a:srgbClr val="000000"/>
                </a:solidFill>
              </a:rPr>
              <a:t>Enabling fast emulation for big simulations</a:t>
            </a:r>
          </a:p>
          <a:p>
            <a:pPr marL="342900" lvl="1" indent="-225425">
              <a:buFont typeface="Arial" charset="0"/>
              <a:buChar char="•"/>
              <a:defRPr/>
            </a:pPr>
            <a:r>
              <a:rPr lang="en-US" altLang="en-US" sz="2000" dirty="0">
                <a:solidFill>
                  <a:srgbClr val="000000"/>
                </a:solidFill>
              </a:rPr>
              <a:t>Revealing the information content of measured observables</a:t>
            </a:r>
          </a:p>
          <a:p>
            <a:pPr marL="342900" lvl="1" indent="-225425">
              <a:buFont typeface="Arial" charset="0"/>
              <a:buChar char="•"/>
              <a:defRPr/>
            </a:pPr>
            <a:r>
              <a:rPr lang="en-US" altLang="en-US" sz="2000" dirty="0">
                <a:solidFill>
                  <a:srgbClr val="000000"/>
                </a:solidFill>
              </a:rPr>
              <a:t>Identifying crucial experimental data for better constraining theory</a:t>
            </a:r>
          </a:p>
          <a:p>
            <a:pPr lvl="0">
              <a:spcBef>
                <a:spcPts val="600"/>
              </a:spcBef>
              <a:defRPr/>
            </a:pPr>
            <a:r>
              <a:rPr lang="en-US" altLang="en-US" sz="2200" dirty="0">
                <a:solidFill>
                  <a:srgbClr val="000090"/>
                </a:solidFill>
              </a:rPr>
              <a:t>AI tools can help us to reveal the structure of our models</a:t>
            </a:r>
          </a:p>
          <a:p>
            <a:pPr marL="342900" lvl="1" indent="-225425">
              <a:buFont typeface="Arial" charset="0"/>
              <a:buChar char="•"/>
              <a:defRPr/>
            </a:pPr>
            <a:r>
              <a:rPr lang="en-US" altLang="en-US" sz="2000" dirty="0">
                <a:solidFill>
                  <a:srgbClr val="000000"/>
                </a:solidFill>
              </a:rPr>
              <a:t>Parameter estimation with heterogeneous/multi-scale data</a:t>
            </a:r>
          </a:p>
          <a:p>
            <a:pPr marL="342900" lvl="1" indent="-225425">
              <a:buFont typeface="Arial" charset="0"/>
              <a:buChar char="•"/>
              <a:defRPr/>
            </a:pPr>
            <a:r>
              <a:rPr lang="en-US" altLang="en-US" sz="2000" dirty="0">
                <a:solidFill>
                  <a:srgbClr val="000000"/>
                </a:solidFill>
              </a:rPr>
              <a:t>Model reduction</a:t>
            </a:r>
          </a:p>
          <a:p>
            <a:pPr marL="342900" lvl="1" indent="-225425">
              <a:buFont typeface="Arial" charset="0"/>
              <a:buChar char="•"/>
              <a:defRPr/>
            </a:pPr>
            <a:r>
              <a:rPr lang="en-US" altLang="en-US" sz="2000" dirty="0">
                <a:solidFill>
                  <a:srgbClr val="000000"/>
                </a:solidFill>
              </a:rPr>
              <a:t>Uncertainty quantification</a:t>
            </a:r>
          </a:p>
          <a:p>
            <a:pPr lvl="0">
              <a:spcBef>
                <a:spcPts val="600"/>
              </a:spcBef>
              <a:defRPr/>
            </a:pPr>
            <a:r>
              <a:rPr lang="en-US" altLang="en-US" sz="2200" dirty="0">
                <a:solidFill>
                  <a:srgbClr val="000090"/>
                </a:solidFill>
              </a:rPr>
              <a:t>AI tools can help us to provide predictive capability</a:t>
            </a:r>
          </a:p>
          <a:p>
            <a:pPr marL="342900" marR="0" lvl="1" indent="-225425" eaLnBrk="1" latinLnBrk="0" hangingPunct="1">
              <a:lnSpc>
                <a:spcPct val="100000"/>
              </a:lnSpc>
              <a:buClrTx/>
              <a:buSzTx/>
              <a:buFont typeface="Arial" charset="0"/>
              <a:buChar char="•"/>
              <a:tabLst/>
              <a:defRPr/>
            </a:pPr>
            <a:r>
              <a:rPr lang="en-US" altLang="en-US" sz="2000" dirty="0">
                <a:solidFill>
                  <a:srgbClr val="000000"/>
                </a:solidFill>
              </a:rPr>
              <a:t>Theoretical results often involve ultraviolet  and infrared extrapolations due to Hilbert-space truncations </a:t>
            </a:r>
          </a:p>
          <a:p>
            <a:pPr marL="342900" marR="0" lvl="1" indent="-225425" eaLnBrk="1" latinLnBrk="0" hangingPunct="1">
              <a:lnSpc>
                <a:spcPct val="100000"/>
              </a:lnSpc>
              <a:buClrTx/>
              <a:buSzTx/>
              <a:buFont typeface="Arial" charset="0"/>
              <a:buChar char="•"/>
              <a:tabLst/>
              <a:defRPr/>
            </a:pPr>
            <a:r>
              <a:rPr lang="en-US" altLang="en-US" sz="2000" dirty="0">
                <a:solidFill>
                  <a:srgbClr val="000000"/>
                </a:solidFill>
              </a:rPr>
              <a:t>Providing meaningful input to applications and planned measurements</a:t>
            </a:r>
          </a:p>
          <a:p>
            <a:pPr marL="342900" marR="0" lvl="1" indent="-225425" eaLnBrk="1" latinLnBrk="0" hangingPunct="1">
              <a:lnSpc>
                <a:spcPct val="100000"/>
              </a:lnSpc>
              <a:buClrTx/>
              <a:buSzTx/>
              <a:buFont typeface="Arial" charset="0"/>
              <a:buChar char="•"/>
              <a:tabLst/>
              <a:defRPr/>
            </a:pPr>
            <a:r>
              <a:rPr lang="en-US" altLang="en-US" sz="2000" dirty="0">
                <a:solidFill>
                  <a:srgbClr val="000000"/>
                </a:solidFill>
              </a:rPr>
              <a:t>Theoretical models are often applied to entirely new nuclear systems and conditions that are not accessible to experiment</a:t>
            </a:r>
          </a:p>
        </p:txBody>
      </p:sp>
      <p:grpSp>
        <p:nvGrpSpPr>
          <p:cNvPr id="2" name="Group 1">
            <a:extLst>
              <a:ext uri="{FF2B5EF4-FFF2-40B4-BE49-F238E27FC236}">
                <a16:creationId xmlns:a16="http://schemas.microsoft.com/office/drawing/2014/main" id="{633B6E71-2E10-1545-A0CB-2E580737AD61}"/>
              </a:ext>
            </a:extLst>
          </p:cNvPr>
          <p:cNvGrpSpPr/>
          <p:nvPr/>
        </p:nvGrpSpPr>
        <p:grpSpPr>
          <a:xfrm>
            <a:off x="2148254" y="5412220"/>
            <a:ext cx="4487008" cy="964313"/>
            <a:chOff x="1562100" y="3736892"/>
            <a:chExt cx="5791200" cy="1244600"/>
          </a:xfrm>
        </p:grpSpPr>
        <p:pic>
          <p:nvPicPr>
            <p:cNvPr id="5" name="Picture 1" descr="illuminated_line_volume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3736892"/>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Reactor-core-simulation-ima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62300" y="373689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s.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35500" y="376229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eavy_el_head.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81713" y="3736892"/>
              <a:ext cx="127158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1">
            <a:extLst>
              <a:ext uri="{FF2B5EF4-FFF2-40B4-BE49-F238E27FC236}">
                <a16:creationId xmlns:a16="http://schemas.microsoft.com/office/drawing/2014/main" id="{B4EE6F48-8845-9548-9D29-67C27E066914}"/>
              </a:ext>
            </a:extLst>
          </p:cNvPr>
          <p:cNvSpPr>
            <a:spLocks noChangeArrowheads="1"/>
          </p:cNvSpPr>
          <p:nvPr/>
        </p:nvSpPr>
        <p:spPr bwMode="auto">
          <a:xfrm>
            <a:off x="797169" y="0"/>
            <a:ext cx="8077200" cy="523220"/>
          </a:xfrm>
          <a:prstGeom prst="rect">
            <a:avLst/>
          </a:prstGeom>
          <a:noFill/>
          <a:ln w="9525">
            <a:noFill/>
            <a:miter lim="800000"/>
            <a:headEnd/>
            <a:tailEnd/>
          </a:ln>
        </p:spPr>
        <p:txBody>
          <a:bodyPr wrap="square">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charset="0"/>
                <a:ea typeface="ＭＳ Ｐゴシック" charset="-128"/>
              </a:rPr>
              <a:t>AI &amp; low-energy nuclear theory: Why?</a:t>
            </a:r>
          </a:p>
        </p:txBody>
      </p:sp>
      <p:sp>
        <p:nvSpPr>
          <p:cNvPr id="3" name="Footer Placeholder 2">
            <a:extLst>
              <a:ext uri="{FF2B5EF4-FFF2-40B4-BE49-F238E27FC236}">
                <a16:creationId xmlns:a16="http://schemas.microsoft.com/office/drawing/2014/main" id="{F6D2FC5B-788A-C147-9C70-6FC93B3AD8B9}"/>
              </a:ext>
            </a:extLst>
          </p:cNvPr>
          <p:cNvSpPr>
            <a:spLocks noGrp="1"/>
          </p:cNvSpPr>
          <p:nvPr>
            <p:ph type="ftr" sz="quarter" idx="10"/>
          </p:nvPr>
        </p:nvSpPr>
        <p:spPr/>
        <p:txBody>
          <a:bodyPr/>
          <a:lstStyle/>
          <a:p>
            <a:pPr defTabSz="456955">
              <a:defRPr/>
            </a:pPr>
            <a:r>
              <a:rPr lang="en-US"/>
              <a:t>W. Nazarewicz, A.I. for Nuclear Physics workshop 2020</a:t>
            </a:r>
            <a:endParaRPr lang="en-US" dirty="0"/>
          </a:p>
        </p:txBody>
      </p:sp>
      <p:sp>
        <p:nvSpPr>
          <p:cNvPr id="10" name="Slide Number Placeholder 9">
            <a:extLst>
              <a:ext uri="{FF2B5EF4-FFF2-40B4-BE49-F238E27FC236}">
                <a16:creationId xmlns:a16="http://schemas.microsoft.com/office/drawing/2014/main" id="{FB419AD9-20E0-ED43-9CB0-CEE28A4FDDB8}"/>
              </a:ext>
            </a:extLst>
          </p:cNvPr>
          <p:cNvSpPr>
            <a:spLocks noGrp="1"/>
          </p:cNvSpPr>
          <p:nvPr>
            <p:ph type="sldNum" sz="quarter" idx="11"/>
          </p:nvPr>
        </p:nvSpPr>
        <p:spPr/>
        <p:txBody>
          <a:bodyPr/>
          <a:lstStyle/>
          <a:p>
            <a:pPr defTabSz="456955"/>
            <a:fld id="{987C7CF1-4D7D-C941-87F6-6592CA3F7595}" type="slidenum">
              <a:rPr lang="en-US" smtClean="0">
                <a:solidFill>
                  <a:prstClr val="black">
                    <a:tint val="75000"/>
                  </a:prstClr>
                </a:solidFill>
              </a:rPr>
              <a:pPr defTabSz="456955"/>
              <a:t>4</a:t>
            </a:fld>
            <a:endParaRPr lang="en-US" dirty="0">
              <a:solidFill>
                <a:prstClr val="black">
                  <a:tint val="75000"/>
                </a:prstClr>
              </a:solidFill>
            </a:endParaRPr>
          </a:p>
        </p:txBody>
      </p:sp>
    </p:spTree>
    <p:extLst>
      <p:ext uri="{BB962C8B-B14F-4D97-AF65-F5344CB8AC3E}">
        <p14:creationId xmlns:p14="http://schemas.microsoft.com/office/powerpoint/2010/main" val="41848243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FFF947B-3B07-C549-A2DC-9A88A61C127C}"/>
              </a:ext>
            </a:extLst>
          </p:cNvPr>
          <p:cNvSpPr>
            <a:spLocks noGrp="1"/>
          </p:cNvSpPr>
          <p:nvPr>
            <p:ph type="ftr" sz="quarter" idx="10"/>
          </p:nvPr>
        </p:nvSpPr>
        <p:spPr/>
        <p:txBody>
          <a:bodyPr/>
          <a:lstStyle/>
          <a:p>
            <a:r>
              <a:rPr lang="en-US"/>
              <a:t>W. Nazarewicz, A.I. for Nuclear Physics workshop 2020</a:t>
            </a:r>
          </a:p>
        </p:txBody>
      </p:sp>
      <p:sp>
        <p:nvSpPr>
          <p:cNvPr id="3" name="Slide Number Placeholder 2">
            <a:extLst>
              <a:ext uri="{FF2B5EF4-FFF2-40B4-BE49-F238E27FC236}">
                <a16:creationId xmlns:a16="http://schemas.microsoft.com/office/drawing/2014/main" id="{266DB446-CEC6-EA4C-A9DE-5835A697C686}"/>
              </a:ext>
            </a:extLst>
          </p:cNvPr>
          <p:cNvSpPr>
            <a:spLocks noGrp="1"/>
          </p:cNvSpPr>
          <p:nvPr>
            <p:ph type="sldNum" sz="quarter" idx="11"/>
          </p:nvPr>
        </p:nvSpPr>
        <p:spPr/>
        <p:txBody>
          <a:bodyPr/>
          <a:lstStyle/>
          <a:p>
            <a:fld id="{987C7CF1-4D7D-C941-87F6-6592CA3F7595}" type="slidenum">
              <a:rPr lang="en-US" smtClean="0">
                <a:solidFill>
                  <a:prstClr val="black">
                    <a:tint val="75000"/>
                  </a:prstClr>
                </a:solidFill>
              </a:rPr>
              <a:pPr/>
              <a:t>5</a:t>
            </a:fld>
            <a:endParaRPr lang="en-US" dirty="0">
              <a:solidFill>
                <a:prstClr val="black">
                  <a:tint val="75000"/>
                </a:prstClr>
              </a:solidFill>
            </a:endParaRPr>
          </a:p>
        </p:txBody>
      </p:sp>
      <p:sp>
        <p:nvSpPr>
          <p:cNvPr id="4" name="Title 1">
            <a:extLst>
              <a:ext uri="{FF2B5EF4-FFF2-40B4-BE49-F238E27FC236}">
                <a16:creationId xmlns:a16="http://schemas.microsoft.com/office/drawing/2014/main" id="{B05752EA-C70A-054C-8F5A-288295D774BA}"/>
              </a:ext>
            </a:extLst>
          </p:cNvPr>
          <p:cNvSpPr txBox="1">
            <a:spLocks/>
          </p:cNvSpPr>
          <p:nvPr/>
        </p:nvSpPr>
        <p:spPr bwMode="auto">
          <a:xfrm>
            <a:off x="1434894" y="191868"/>
            <a:ext cx="62742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dirty="0">
                <a:solidFill>
                  <a:srgbClr val="002060"/>
                </a:solidFill>
                <a:latin typeface="Calibri" charset="0"/>
              </a:rPr>
              <a:t>Early applications of neural networks: 1992-2015</a:t>
            </a:r>
          </a:p>
        </p:txBody>
      </p:sp>
      <p:sp>
        <p:nvSpPr>
          <p:cNvPr id="5" name="Rectangle 4">
            <a:extLst>
              <a:ext uri="{FF2B5EF4-FFF2-40B4-BE49-F238E27FC236}">
                <a16:creationId xmlns:a16="http://schemas.microsoft.com/office/drawing/2014/main" id="{CFC92FCC-8B60-7943-B63D-FF20B33B325E}"/>
              </a:ext>
            </a:extLst>
          </p:cNvPr>
          <p:cNvSpPr/>
          <p:nvPr/>
        </p:nvSpPr>
        <p:spPr>
          <a:xfrm>
            <a:off x="252191" y="4919583"/>
            <a:ext cx="8713969" cy="1538883"/>
          </a:xfrm>
          <a:prstGeom prst="rect">
            <a:avLst/>
          </a:prstGeom>
        </p:spPr>
        <p:txBody>
          <a:bodyPr wrap="square">
            <a:spAutoFit/>
          </a:bodyPr>
          <a:lstStyle/>
          <a:p>
            <a:r>
              <a:rPr lang="en-US" sz="1600" dirty="0"/>
              <a:t>Several applications of NN to various nuclear structure problems by Clark and his collaborators, including: nuclear systematics</a:t>
            </a:r>
            <a:r>
              <a:rPr lang="en-US" sz="1600" baseline="30000" dirty="0"/>
              <a:t>1,2</a:t>
            </a:r>
            <a:r>
              <a:rPr lang="en-US" sz="1600" dirty="0"/>
              <a:t>; backpropagation algorithm for training NN</a:t>
            </a:r>
            <a:r>
              <a:rPr lang="en-US" sz="1600" baseline="30000" dirty="0"/>
              <a:t>3</a:t>
            </a:r>
            <a:r>
              <a:rPr lang="en-US" sz="1600" dirty="0"/>
              <a:t>; Nuclear mass systematics</a:t>
            </a:r>
            <a:r>
              <a:rPr lang="en-US" sz="1600" baseline="30000" dirty="0"/>
              <a:t>4</a:t>
            </a:r>
            <a:r>
              <a:rPr lang="en-US" sz="1600" dirty="0"/>
              <a:t>; </a:t>
            </a:r>
            <a:r>
              <a:rPr lang="en-US" altLang="en-US" sz="1600" dirty="0">
                <a:solidFill>
                  <a:srgbClr val="000000"/>
                </a:solidFill>
              </a:rPr>
              <a:t>Global properties: Support Vector Machines</a:t>
            </a:r>
            <a:r>
              <a:rPr lang="en-US" altLang="en-US" sz="1600" baseline="30000" dirty="0">
                <a:solidFill>
                  <a:srgbClr val="000000"/>
                </a:solidFill>
              </a:rPr>
              <a:t>5</a:t>
            </a:r>
            <a:r>
              <a:rPr lang="en-US" altLang="en-US" sz="1600" dirty="0">
                <a:solidFill>
                  <a:srgbClr val="000000"/>
                </a:solidFill>
              </a:rPr>
              <a:t> </a:t>
            </a:r>
          </a:p>
          <a:p>
            <a:r>
              <a:rPr lang="en-US" sz="1400" baseline="30000" dirty="0"/>
              <a:t>	1</a:t>
            </a:r>
            <a:r>
              <a:rPr lang="en-US" sz="1400" dirty="0"/>
              <a:t>Phys. Lett. B 300, 1 (1993); </a:t>
            </a:r>
            <a:r>
              <a:rPr lang="en-US" sz="1400" baseline="30000" dirty="0"/>
              <a:t>2</a:t>
            </a:r>
            <a:r>
              <a:rPr lang="en-US" sz="1400" dirty="0"/>
              <a:t>Neural Networks 8, 291 (1995); </a:t>
            </a:r>
            <a:r>
              <a:rPr lang="en-US" sz="1400" baseline="30000" dirty="0"/>
              <a:t>3</a:t>
            </a:r>
            <a:r>
              <a:rPr lang="en-US" sz="1400" dirty="0"/>
              <a:t>CPC 88, 1 (1995); </a:t>
            </a:r>
          </a:p>
          <a:p>
            <a:r>
              <a:rPr lang="en-US" sz="1400" baseline="30000" dirty="0"/>
              <a:t>	4</a:t>
            </a:r>
            <a:r>
              <a:rPr lang="en-US" sz="1400" dirty="0"/>
              <a:t>Nucl. Phys. A 743, 222 (2004); </a:t>
            </a:r>
            <a:r>
              <a:rPr lang="en-US" altLang="en-US" sz="1400" baseline="30000" dirty="0">
                <a:solidFill>
                  <a:srgbClr val="000000"/>
                </a:solidFill>
              </a:rPr>
              <a:t>5</a:t>
            </a:r>
            <a:r>
              <a:rPr lang="en-US" altLang="en-US" sz="1400" dirty="0">
                <a:solidFill>
                  <a:srgbClr val="000000"/>
                </a:solidFill>
              </a:rPr>
              <a:t>IJMP B 20, 5015 (2006)</a:t>
            </a:r>
          </a:p>
          <a:p>
            <a:endParaRPr lang="en-US" altLang="en-US" dirty="0">
              <a:solidFill>
                <a:srgbClr val="000000"/>
              </a:solidFill>
            </a:endParaRPr>
          </a:p>
        </p:txBody>
      </p:sp>
      <p:pic>
        <p:nvPicPr>
          <p:cNvPr id="9" name="Picture 8">
            <a:extLst>
              <a:ext uri="{FF2B5EF4-FFF2-40B4-BE49-F238E27FC236}">
                <a16:creationId xmlns:a16="http://schemas.microsoft.com/office/drawing/2014/main" id="{D7FCC376-C627-884B-97D9-E0576A68A73D}"/>
              </a:ext>
            </a:extLst>
          </p:cNvPr>
          <p:cNvPicPr>
            <a:picLocks noChangeAspect="1"/>
          </p:cNvPicPr>
          <p:nvPr/>
        </p:nvPicPr>
        <p:blipFill>
          <a:blip r:embed="rId2"/>
          <a:stretch>
            <a:fillRect/>
          </a:stretch>
        </p:blipFill>
        <p:spPr>
          <a:xfrm>
            <a:off x="53616" y="699970"/>
            <a:ext cx="4593880" cy="2705830"/>
          </a:xfrm>
          <a:prstGeom prst="rect">
            <a:avLst/>
          </a:prstGeom>
        </p:spPr>
      </p:pic>
      <p:sp>
        <p:nvSpPr>
          <p:cNvPr id="10" name="Rectangle 9">
            <a:extLst>
              <a:ext uri="{FF2B5EF4-FFF2-40B4-BE49-F238E27FC236}">
                <a16:creationId xmlns:a16="http://schemas.microsoft.com/office/drawing/2014/main" id="{13249BEB-DBAD-104C-9AA3-67276F036E63}"/>
              </a:ext>
            </a:extLst>
          </p:cNvPr>
          <p:cNvSpPr/>
          <p:nvPr/>
        </p:nvSpPr>
        <p:spPr>
          <a:xfrm>
            <a:off x="252191" y="3510059"/>
            <a:ext cx="8891809" cy="1323439"/>
          </a:xfrm>
          <a:prstGeom prst="rect">
            <a:avLst/>
          </a:prstGeom>
        </p:spPr>
        <p:txBody>
          <a:bodyPr wrap="square">
            <a:spAutoFit/>
          </a:bodyPr>
          <a:lstStyle/>
          <a:p>
            <a:r>
              <a:rPr lang="en-US" sz="1600" dirty="0"/>
              <a:t>new adaptive computational systems can grasp essential regularities of nuclear physics including the valley of β-stability, the pairing effect and the existence of shell structure. Significant predictive ability is demonstrated, opening the prospect that neural networks may provide a valuable new tool for computing nuclear properties and, more broadly, for phenomenological description of complex many-body systems.</a:t>
            </a:r>
          </a:p>
        </p:txBody>
      </p:sp>
      <p:sp>
        <p:nvSpPr>
          <p:cNvPr id="11" name="Rectangle 10">
            <a:extLst>
              <a:ext uri="{FF2B5EF4-FFF2-40B4-BE49-F238E27FC236}">
                <a16:creationId xmlns:a16="http://schemas.microsoft.com/office/drawing/2014/main" id="{FE54FBD3-22C6-BA4E-ABCC-45C4BD9B15BA}"/>
              </a:ext>
            </a:extLst>
          </p:cNvPr>
          <p:cNvSpPr/>
          <p:nvPr/>
        </p:nvSpPr>
        <p:spPr>
          <a:xfrm>
            <a:off x="4698095" y="554952"/>
            <a:ext cx="4395306" cy="3046988"/>
          </a:xfrm>
          <a:prstGeom prst="rect">
            <a:avLst/>
          </a:prstGeom>
        </p:spPr>
        <p:txBody>
          <a:bodyPr wrap="square">
            <a:spAutoFit/>
          </a:bodyPr>
          <a:lstStyle/>
          <a:p>
            <a:r>
              <a:rPr lang="en-US" sz="1600" dirty="0"/>
              <a:t>The backpropagation learning algorithm is used to teach layered feedforward networks of model neurons the existing data on nuclear stability and atomic masses. Specific applications include (</a:t>
            </a:r>
            <a:r>
              <a:rPr lang="en-US" sz="1600" dirty="0" err="1"/>
              <a:t>i</a:t>
            </a:r>
            <a:r>
              <a:rPr lang="en-US" sz="1600" dirty="0"/>
              <a:t>) the construction of networks that decide stability, (ii) learning and prediction of nuclear mass excesses and (iii) analysis of the systematics of neutron separation energies. With suitable architecture and representation of input and output data, learning can be accomplished with high accuracy. Evidence is presented that these</a:t>
            </a:r>
          </a:p>
        </p:txBody>
      </p:sp>
    </p:spTree>
    <p:extLst>
      <p:ext uri="{BB962C8B-B14F-4D97-AF65-F5344CB8AC3E}">
        <p14:creationId xmlns:p14="http://schemas.microsoft.com/office/powerpoint/2010/main" val="40993055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97E1CF-6165-464F-81F3-26636B320FA3}"/>
              </a:ext>
            </a:extLst>
          </p:cNvPr>
          <p:cNvSpPr>
            <a:spLocks noGrp="1"/>
          </p:cNvSpPr>
          <p:nvPr>
            <p:ph type="ftr" sz="quarter" idx="10"/>
          </p:nvPr>
        </p:nvSpPr>
        <p:spPr/>
        <p:txBody>
          <a:bodyPr/>
          <a:lstStyle/>
          <a:p>
            <a:r>
              <a:rPr lang="en-US"/>
              <a:t>W. Nazarewicz, A.I. for Nuclear Physics workshop 2020</a:t>
            </a:r>
          </a:p>
        </p:txBody>
      </p:sp>
      <p:sp>
        <p:nvSpPr>
          <p:cNvPr id="3" name="Slide Number Placeholder 2">
            <a:extLst>
              <a:ext uri="{FF2B5EF4-FFF2-40B4-BE49-F238E27FC236}">
                <a16:creationId xmlns:a16="http://schemas.microsoft.com/office/drawing/2014/main" id="{B173174D-93C5-C940-842D-BA7B51E70514}"/>
              </a:ext>
            </a:extLst>
          </p:cNvPr>
          <p:cNvSpPr>
            <a:spLocks noGrp="1"/>
          </p:cNvSpPr>
          <p:nvPr>
            <p:ph type="sldNum" sz="quarter" idx="11"/>
          </p:nvPr>
        </p:nvSpPr>
        <p:spPr/>
        <p:txBody>
          <a:bodyPr/>
          <a:lstStyle/>
          <a:p>
            <a:fld id="{987C7CF1-4D7D-C941-87F6-6592CA3F7595}" type="slidenum">
              <a:rPr lang="en-US" smtClean="0">
                <a:solidFill>
                  <a:prstClr val="black">
                    <a:tint val="75000"/>
                  </a:prstClr>
                </a:solidFill>
              </a:rPr>
              <a:pPr/>
              <a:t>6</a:t>
            </a:fld>
            <a:endParaRPr lang="en-US" dirty="0">
              <a:solidFill>
                <a:prstClr val="black">
                  <a:tint val="75000"/>
                </a:prstClr>
              </a:solidFill>
            </a:endParaRPr>
          </a:p>
        </p:txBody>
      </p:sp>
      <p:sp>
        <p:nvSpPr>
          <p:cNvPr id="4" name="Title 1">
            <a:extLst>
              <a:ext uri="{FF2B5EF4-FFF2-40B4-BE49-F238E27FC236}">
                <a16:creationId xmlns:a16="http://schemas.microsoft.com/office/drawing/2014/main" id="{BE328779-6AB8-FD45-80D8-D88225D3D2A5}"/>
              </a:ext>
            </a:extLst>
          </p:cNvPr>
          <p:cNvSpPr txBox="1">
            <a:spLocks/>
          </p:cNvSpPr>
          <p:nvPr/>
        </p:nvSpPr>
        <p:spPr bwMode="auto">
          <a:xfrm>
            <a:off x="2775961" y="1101108"/>
            <a:ext cx="30221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2800" dirty="0">
                <a:solidFill>
                  <a:srgbClr val="002060"/>
                </a:solidFill>
                <a:latin typeface="Calibri" charset="0"/>
              </a:rPr>
              <a:t>Recent applications</a:t>
            </a:r>
          </a:p>
        </p:txBody>
      </p:sp>
      <p:sp>
        <p:nvSpPr>
          <p:cNvPr id="5" name="Rectangle 4">
            <a:extLst>
              <a:ext uri="{FF2B5EF4-FFF2-40B4-BE49-F238E27FC236}">
                <a16:creationId xmlns:a16="http://schemas.microsoft.com/office/drawing/2014/main" id="{C35B0F15-CE11-274D-B7D0-04DFB57B7852}"/>
              </a:ext>
            </a:extLst>
          </p:cNvPr>
          <p:cNvSpPr>
            <a:spLocks noChangeArrowheads="1"/>
          </p:cNvSpPr>
          <p:nvPr/>
        </p:nvSpPr>
        <p:spPr bwMode="auto">
          <a:xfrm>
            <a:off x="74987" y="1493300"/>
            <a:ext cx="9144000"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128"/>
              </a:defRPr>
            </a:lvl1pPr>
            <a:lvl2pPr marL="800100" indent="-34290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lvl="0">
              <a:spcBef>
                <a:spcPts val="600"/>
              </a:spcBef>
              <a:defRPr/>
            </a:pPr>
            <a:r>
              <a:rPr lang="en-US" altLang="en-US" sz="2200" dirty="0">
                <a:solidFill>
                  <a:srgbClr val="000090"/>
                </a:solidFill>
              </a:rPr>
              <a:t>Nuclear structure</a:t>
            </a:r>
          </a:p>
          <a:p>
            <a:pPr marL="238125" lvl="1" indent="-227013">
              <a:buFont typeface="Arial" charset="0"/>
              <a:buChar char="•"/>
              <a:defRPr/>
            </a:pPr>
            <a:r>
              <a:rPr lang="en-US" altLang="en-US" sz="1800" b="1" dirty="0">
                <a:solidFill>
                  <a:srgbClr val="000000"/>
                </a:solidFill>
              </a:rPr>
              <a:t>Masses</a:t>
            </a:r>
            <a:r>
              <a:rPr lang="en-US" altLang="en-US" sz="1800" dirty="0">
                <a:solidFill>
                  <a:srgbClr val="000000"/>
                </a:solidFill>
              </a:rPr>
              <a:t>: NN</a:t>
            </a:r>
            <a:r>
              <a:rPr lang="en-US" altLang="en-US" sz="1800" baseline="30000" dirty="0">
                <a:solidFill>
                  <a:srgbClr val="000000"/>
                </a:solidFill>
              </a:rPr>
              <a:t>1</a:t>
            </a:r>
            <a:r>
              <a:rPr lang="en-US" altLang="en-US" sz="1800" dirty="0">
                <a:solidFill>
                  <a:srgbClr val="000000"/>
                </a:solidFill>
              </a:rPr>
              <a:t>; RBF, BNN</a:t>
            </a:r>
            <a:r>
              <a:rPr lang="en-US" altLang="en-US" sz="1800" baseline="30000" dirty="0">
                <a:solidFill>
                  <a:srgbClr val="000000"/>
                </a:solidFill>
              </a:rPr>
              <a:t>2</a:t>
            </a:r>
            <a:r>
              <a:rPr lang="en-US" altLang="en-US" sz="1800" dirty="0">
                <a:solidFill>
                  <a:srgbClr val="000000"/>
                </a:solidFill>
              </a:rPr>
              <a:t>; Multilayer Perceptron NN</a:t>
            </a:r>
            <a:r>
              <a:rPr lang="en-US" altLang="en-US" sz="1800" baseline="30000" dirty="0">
                <a:solidFill>
                  <a:srgbClr val="000000"/>
                </a:solidFill>
              </a:rPr>
              <a:t>3</a:t>
            </a:r>
            <a:r>
              <a:rPr lang="en-US" altLang="en-US" sz="1800" dirty="0">
                <a:solidFill>
                  <a:srgbClr val="000000"/>
                </a:solidFill>
              </a:rPr>
              <a:t>; BNN</a:t>
            </a:r>
            <a:r>
              <a:rPr lang="en-US" altLang="en-US" sz="1800" baseline="30000" dirty="0">
                <a:solidFill>
                  <a:srgbClr val="000000"/>
                </a:solidFill>
              </a:rPr>
              <a:t>4,5,6</a:t>
            </a:r>
            <a:endParaRPr lang="en-US" altLang="en-US" sz="1800" dirty="0">
              <a:solidFill>
                <a:srgbClr val="000000"/>
              </a:solidFill>
            </a:endParaRPr>
          </a:p>
          <a:p>
            <a:pPr marL="11112" lvl="1" indent="0">
              <a:defRPr/>
            </a:pPr>
            <a:r>
              <a:rPr lang="en-US" altLang="en-US" sz="1600" dirty="0">
                <a:solidFill>
                  <a:srgbClr val="000000"/>
                </a:solidFill>
              </a:rPr>
              <a:t>    	</a:t>
            </a:r>
            <a:r>
              <a:rPr lang="en-US" altLang="en-US" sz="1600" baseline="30000" dirty="0">
                <a:solidFill>
                  <a:srgbClr val="000000"/>
                </a:solidFill>
              </a:rPr>
              <a:t>1</a:t>
            </a:r>
            <a:r>
              <a:rPr lang="en-US" altLang="en-US" sz="1600" dirty="0">
                <a:solidFill>
                  <a:srgbClr val="000000"/>
                </a:solidFill>
              </a:rPr>
              <a:t>Ann. </a:t>
            </a:r>
            <a:r>
              <a:rPr lang="en-US" altLang="en-US" sz="1600" dirty="0" err="1">
                <a:solidFill>
                  <a:srgbClr val="000000"/>
                </a:solidFill>
              </a:rPr>
              <a:t>Nucl</a:t>
            </a:r>
            <a:r>
              <a:rPr lang="en-US" altLang="en-US" sz="1600" dirty="0">
                <a:solidFill>
                  <a:srgbClr val="000000"/>
                </a:solidFill>
              </a:rPr>
              <a:t>. Energy 63, 172 (2014); </a:t>
            </a:r>
            <a:r>
              <a:rPr lang="en-US" altLang="en-US" sz="1600" baseline="30000" dirty="0">
                <a:solidFill>
                  <a:srgbClr val="000000"/>
                </a:solidFill>
              </a:rPr>
              <a:t>2</a:t>
            </a:r>
            <a:r>
              <a:rPr lang="en-US" altLang="en-US" sz="1600" dirty="0">
                <a:solidFill>
                  <a:srgbClr val="000000"/>
                </a:solidFill>
              </a:rPr>
              <a:t>Phys. Rev. C 100, 054311 (2019);</a:t>
            </a:r>
          </a:p>
          <a:p>
            <a:pPr marL="11112" lvl="1" indent="0">
              <a:defRPr/>
            </a:pPr>
            <a:r>
              <a:rPr lang="en-US" altLang="en-US" sz="1600" dirty="0">
                <a:solidFill>
                  <a:srgbClr val="000000"/>
                </a:solidFill>
              </a:rPr>
              <a:t>	</a:t>
            </a:r>
            <a:r>
              <a:rPr lang="en-US" altLang="en-US" sz="1600" baseline="30000" dirty="0">
                <a:solidFill>
                  <a:srgbClr val="000000"/>
                </a:solidFill>
              </a:rPr>
              <a:t>3</a:t>
            </a:r>
            <a:r>
              <a:rPr lang="en-US" altLang="en-US" sz="1600" dirty="0">
                <a:solidFill>
                  <a:srgbClr val="000000"/>
                </a:solidFill>
              </a:rPr>
              <a:t>1912.11365; </a:t>
            </a:r>
            <a:r>
              <a:rPr lang="en-US" altLang="en-US" sz="1600" baseline="30000" dirty="0">
                <a:solidFill>
                  <a:srgbClr val="000000"/>
                </a:solidFill>
              </a:rPr>
              <a:t>4</a:t>
            </a:r>
            <a:r>
              <a:rPr lang="en-US" altLang="en-US" sz="1600" dirty="0">
                <a:solidFill>
                  <a:srgbClr val="000000"/>
                </a:solidFill>
              </a:rPr>
              <a:t>Phys. Rev. C 93, 014311 (2016); </a:t>
            </a:r>
            <a:r>
              <a:rPr lang="en-US" altLang="en-US" sz="1600" baseline="30000" dirty="0">
                <a:solidFill>
                  <a:srgbClr val="000000"/>
                </a:solidFill>
              </a:rPr>
              <a:t>5</a:t>
            </a:r>
            <a:r>
              <a:rPr lang="en-US" altLang="en-US" sz="1600" dirty="0">
                <a:solidFill>
                  <a:srgbClr val="000000"/>
                </a:solidFill>
              </a:rPr>
              <a:t>Phys. Rev. C 97, 014306 (2018); 	</a:t>
            </a:r>
          </a:p>
          <a:p>
            <a:pPr marL="11112" lvl="1" indent="0">
              <a:defRPr/>
            </a:pPr>
            <a:r>
              <a:rPr lang="en-US" altLang="en-US" sz="1600" baseline="30000" dirty="0">
                <a:solidFill>
                  <a:srgbClr val="000000"/>
                </a:solidFill>
              </a:rPr>
              <a:t>	6</a:t>
            </a:r>
            <a:r>
              <a:rPr lang="en-US" altLang="en-US" sz="1600" dirty="0">
                <a:solidFill>
                  <a:srgbClr val="000000"/>
                </a:solidFill>
              </a:rPr>
              <a:t>Phys. Lett. B 778, 48 (2018)</a:t>
            </a:r>
            <a:endParaRPr lang="en-US" altLang="en-US" sz="1800" dirty="0">
              <a:solidFill>
                <a:srgbClr val="000000"/>
              </a:solidFill>
            </a:endParaRPr>
          </a:p>
          <a:p>
            <a:pPr marL="238125" lvl="1" indent="-227013">
              <a:buFont typeface="Arial" charset="0"/>
              <a:buChar char="•"/>
              <a:defRPr/>
            </a:pPr>
            <a:r>
              <a:rPr lang="en-US" altLang="en-US" sz="1800" b="1" dirty="0">
                <a:solidFill>
                  <a:srgbClr val="000000"/>
                </a:solidFill>
              </a:rPr>
              <a:t>Mass extrapolations: </a:t>
            </a:r>
            <a:r>
              <a:rPr lang="en-US" altLang="en-US" sz="1800" dirty="0">
                <a:solidFill>
                  <a:srgbClr val="000000"/>
                </a:solidFill>
              </a:rPr>
              <a:t>BGP, BNN</a:t>
            </a:r>
            <a:r>
              <a:rPr lang="en-US" altLang="en-US" sz="1800" baseline="30000" dirty="0">
                <a:solidFill>
                  <a:srgbClr val="000000"/>
                </a:solidFill>
              </a:rPr>
              <a:t>1</a:t>
            </a:r>
            <a:r>
              <a:rPr lang="en-US" altLang="en-US" sz="1800" dirty="0">
                <a:solidFill>
                  <a:srgbClr val="000000"/>
                </a:solidFill>
              </a:rPr>
              <a:t>; BGP, BMA</a:t>
            </a:r>
            <a:r>
              <a:rPr lang="en-US" altLang="en-US" sz="1800" baseline="30000" dirty="0">
                <a:solidFill>
                  <a:srgbClr val="000000"/>
                </a:solidFill>
              </a:rPr>
              <a:t>2</a:t>
            </a:r>
            <a:r>
              <a:rPr lang="en-US" altLang="en-US" sz="1800" dirty="0">
                <a:solidFill>
                  <a:srgbClr val="000000"/>
                </a:solidFill>
              </a:rPr>
              <a:t>; BGP, BMA</a:t>
            </a:r>
            <a:r>
              <a:rPr lang="en-US" altLang="en-US" sz="1800" baseline="30000" dirty="0">
                <a:solidFill>
                  <a:srgbClr val="000000"/>
                </a:solidFill>
              </a:rPr>
              <a:t>3</a:t>
            </a:r>
            <a:r>
              <a:rPr lang="en-US" altLang="en-US" sz="1800" dirty="0">
                <a:solidFill>
                  <a:srgbClr val="000000"/>
                </a:solidFill>
              </a:rPr>
              <a:t>; BGP, BMA</a:t>
            </a:r>
            <a:r>
              <a:rPr lang="en-US" altLang="en-US" sz="1800" baseline="30000" dirty="0">
                <a:solidFill>
                  <a:srgbClr val="000000"/>
                </a:solidFill>
              </a:rPr>
              <a:t>4</a:t>
            </a:r>
            <a:r>
              <a:rPr lang="en-US" altLang="en-US" sz="1800" dirty="0">
                <a:solidFill>
                  <a:srgbClr val="000000"/>
                </a:solidFill>
              </a:rPr>
              <a:t> </a:t>
            </a:r>
          </a:p>
          <a:p>
            <a:pPr marL="11112" lvl="1" indent="0">
              <a:defRPr/>
            </a:pPr>
            <a:r>
              <a:rPr lang="en-US" altLang="en-US" sz="1600" dirty="0">
                <a:solidFill>
                  <a:srgbClr val="000000"/>
                </a:solidFill>
              </a:rPr>
              <a:t>	</a:t>
            </a:r>
            <a:r>
              <a:rPr lang="en-US" altLang="en-US" sz="1600" baseline="30000" dirty="0">
                <a:solidFill>
                  <a:srgbClr val="000000"/>
                </a:solidFill>
              </a:rPr>
              <a:t>1</a:t>
            </a:r>
            <a:r>
              <a:rPr lang="en-US" altLang="en-US" sz="1600" dirty="0">
                <a:solidFill>
                  <a:srgbClr val="000000"/>
                </a:solidFill>
              </a:rPr>
              <a:t>Phys. Rev. C 98, 034318 (2018); </a:t>
            </a:r>
            <a:r>
              <a:rPr lang="en-US" altLang="en-US" sz="1600" baseline="30000" dirty="0">
                <a:solidFill>
                  <a:srgbClr val="000000"/>
                </a:solidFill>
              </a:rPr>
              <a:t>2</a:t>
            </a:r>
            <a:r>
              <a:rPr lang="en-US" altLang="en-US" sz="1600" dirty="0">
                <a:solidFill>
                  <a:srgbClr val="000000"/>
                </a:solidFill>
              </a:rPr>
              <a:t>Phys. Rev. Lett. 122, 062502 (2019); </a:t>
            </a:r>
            <a:endParaRPr lang="en-US" sz="1600" dirty="0"/>
          </a:p>
          <a:p>
            <a:pPr marL="11112" lvl="1" indent="0">
              <a:defRPr/>
            </a:pPr>
            <a:r>
              <a:rPr lang="en-US" altLang="en-US" sz="1600" dirty="0">
                <a:solidFill>
                  <a:srgbClr val="000000"/>
                </a:solidFill>
              </a:rPr>
              <a:t>	</a:t>
            </a:r>
            <a:r>
              <a:rPr lang="en-US" altLang="en-US" sz="1600" baseline="30000" dirty="0">
                <a:solidFill>
                  <a:srgbClr val="000000"/>
                </a:solidFill>
              </a:rPr>
              <a:t>3</a:t>
            </a:r>
            <a:r>
              <a:rPr lang="en-US" altLang="en-US" sz="1600" dirty="0">
                <a:solidFill>
                  <a:srgbClr val="000000"/>
                </a:solidFill>
              </a:rPr>
              <a:t>Phys. Rev. C 101, 014319 (2020); </a:t>
            </a:r>
            <a:r>
              <a:rPr lang="en-US" altLang="en-US" sz="1600" baseline="30000" dirty="0">
                <a:solidFill>
                  <a:srgbClr val="000000"/>
                </a:solidFill>
              </a:rPr>
              <a:t>4</a:t>
            </a:r>
            <a:r>
              <a:rPr lang="en-US" sz="1600" dirty="0"/>
              <a:t>2001.05924</a:t>
            </a:r>
            <a:endParaRPr lang="en-US" altLang="en-US" sz="1800" dirty="0">
              <a:solidFill>
                <a:srgbClr val="000000"/>
              </a:solidFill>
            </a:endParaRPr>
          </a:p>
          <a:p>
            <a:pPr marL="238125" lvl="1" indent="-227013">
              <a:buFont typeface="Arial" charset="0"/>
              <a:buChar char="•"/>
              <a:defRPr/>
            </a:pPr>
            <a:r>
              <a:rPr lang="en-US" altLang="en-US" sz="1800" b="1" dirty="0">
                <a:solidFill>
                  <a:srgbClr val="000000"/>
                </a:solidFill>
              </a:rPr>
              <a:t>Masses for r-process: </a:t>
            </a:r>
            <a:r>
              <a:rPr lang="en-US" altLang="en-US" sz="1800" dirty="0">
                <a:solidFill>
                  <a:srgbClr val="000000"/>
                </a:solidFill>
              </a:rPr>
              <a:t>BC</a:t>
            </a:r>
            <a:r>
              <a:rPr lang="en-US" altLang="en-US" sz="1800" baseline="30000" dirty="0">
                <a:solidFill>
                  <a:srgbClr val="000000"/>
                </a:solidFill>
              </a:rPr>
              <a:t>1</a:t>
            </a:r>
          </a:p>
          <a:p>
            <a:pPr marL="11112" lvl="1" indent="0">
              <a:defRPr/>
            </a:pPr>
            <a:r>
              <a:rPr lang="en-US" altLang="en-US" sz="1600" baseline="30000" dirty="0">
                <a:solidFill>
                  <a:srgbClr val="000000"/>
                </a:solidFill>
              </a:rPr>
              <a:t>	1</a:t>
            </a:r>
            <a:r>
              <a:rPr lang="en-US" altLang="en-US" sz="1600" dirty="0">
                <a:solidFill>
                  <a:srgbClr val="000000"/>
                </a:solidFill>
              </a:rPr>
              <a:t>1901.10337</a:t>
            </a:r>
            <a:endParaRPr lang="en-US" altLang="en-US" sz="1800" dirty="0">
              <a:solidFill>
                <a:srgbClr val="000000"/>
              </a:solidFill>
            </a:endParaRPr>
          </a:p>
          <a:p>
            <a:pPr marL="238125" lvl="1" indent="-227013">
              <a:buFont typeface="Arial" charset="0"/>
              <a:buChar char="•"/>
              <a:defRPr/>
            </a:pPr>
            <a:r>
              <a:rPr lang="en-US" altLang="en-US" sz="1800" b="1" dirty="0">
                <a:solidFill>
                  <a:srgbClr val="000000"/>
                </a:solidFill>
              </a:rPr>
              <a:t>Charge radii: </a:t>
            </a:r>
            <a:r>
              <a:rPr lang="en-US" altLang="en-US" sz="1800" dirty="0">
                <a:solidFill>
                  <a:srgbClr val="000000"/>
                </a:solidFill>
              </a:rPr>
              <a:t>naïve BNN</a:t>
            </a:r>
            <a:r>
              <a:rPr lang="en-US" altLang="en-US" sz="1800" baseline="30000" dirty="0">
                <a:solidFill>
                  <a:srgbClr val="000000"/>
                </a:solidFill>
              </a:rPr>
              <a:t>1</a:t>
            </a:r>
            <a:r>
              <a:rPr lang="en-US" altLang="en-US" sz="1800" dirty="0">
                <a:solidFill>
                  <a:srgbClr val="000000"/>
                </a:solidFill>
              </a:rPr>
              <a:t>; NN</a:t>
            </a:r>
            <a:r>
              <a:rPr lang="en-US" altLang="en-US" sz="1800" baseline="30000" dirty="0">
                <a:solidFill>
                  <a:srgbClr val="000000"/>
                </a:solidFill>
              </a:rPr>
              <a:t>2</a:t>
            </a:r>
            <a:r>
              <a:rPr lang="en-US" altLang="en-US" sz="1800" dirty="0">
                <a:solidFill>
                  <a:srgbClr val="000000"/>
                </a:solidFill>
              </a:rPr>
              <a:t>; BNN</a:t>
            </a:r>
            <a:r>
              <a:rPr lang="en-US" altLang="en-US" sz="1800" baseline="30000" dirty="0">
                <a:solidFill>
                  <a:srgbClr val="000000"/>
                </a:solidFill>
              </a:rPr>
              <a:t>3</a:t>
            </a:r>
          </a:p>
          <a:p>
            <a:pPr marL="11112" lvl="1" indent="0">
              <a:defRPr/>
            </a:pPr>
            <a:r>
              <a:rPr lang="en-US" altLang="en-US" sz="1600" baseline="30000" dirty="0">
                <a:solidFill>
                  <a:srgbClr val="000000"/>
                </a:solidFill>
              </a:rPr>
              <a:t>	1</a:t>
            </a:r>
            <a:r>
              <a:rPr lang="en-US" altLang="en-US" sz="1600" dirty="0">
                <a:solidFill>
                  <a:srgbClr val="000000"/>
                </a:solidFill>
              </a:rPr>
              <a:t>Phys. Rev. C 101, 014304 (2020); </a:t>
            </a:r>
            <a:r>
              <a:rPr lang="en-US" altLang="en-US" sz="1600" baseline="30000" dirty="0">
                <a:solidFill>
                  <a:srgbClr val="000000"/>
                </a:solidFill>
              </a:rPr>
              <a:t>2</a:t>
            </a:r>
            <a:r>
              <a:rPr lang="en-US" altLang="en-US" sz="1600" dirty="0">
                <a:solidFill>
                  <a:srgbClr val="000000"/>
                </a:solidFill>
              </a:rPr>
              <a:t>J. Phys. G 40, 055106 (2012); </a:t>
            </a:r>
            <a:br>
              <a:rPr lang="en-US" altLang="en-US" sz="1600" dirty="0">
                <a:solidFill>
                  <a:srgbClr val="000000"/>
                </a:solidFill>
              </a:rPr>
            </a:br>
            <a:r>
              <a:rPr lang="en-US" altLang="en-US" sz="1600" dirty="0">
                <a:solidFill>
                  <a:srgbClr val="000000"/>
                </a:solidFill>
              </a:rPr>
              <a:t>	</a:t>
            </a:r>
            <a:r>
              <a:rPr lang="en-US" altLang="en-US" sz="1600" baseline="30000" dirty="0">
                <a:solidFill>
                  <a:srgbClr val="000000"/>
                </a:solidFill>
              </a:rPr>
              <a:t>3</a:t>
            </a:r>
            <a:r>
              <a:rPr lang="en-US" altLang="en-US" sz="1600" dirty="0">
                <a:solidFill>
                  <a:srgbClr val="000000"/>
                </a:solidFill>
              </a:rPr>
              <a:t>Phys. Rev. C 96, 044308 (2017)</a:t>
            </a:r>
          </a:p>
          <a:p>
            <a:pPr marL="238125" lvl="1" indent="-227013">
              <a:buFont typeface="Arial" charset="0"/>
              <a:buChar char="•"/>
              <a:defRPr/>
            </a:pPr>
            <a:r>
              <a:rPr lang="en-US" altLang="en-US" sz="1800" b="1" dirty="0">
                <a:solidFill>
                  <a:srgbClr val="000000"/>
                </a:solidFill>
              </a:rPr>
              <a:t>Excited states with CI: </a:t>
            </a:r>
            <a:r>
              <a:rPr lang="en-US" altLang="en-US" sz="1800" dirty="0">
                <a:solidFill>
                  <a:srgbClr val="000000"/>
                </a:solidFill>
              </a:rPr>
              <a:t>shell model with BC</a:t>
            </a:r>
            <a:r>
              <a:rPr lang="en-US" altLang="en-US" sz="1800" baseline="30000" dirty="0">
                <a:solidFill>
                  <a:srgbClr val="000000"/>
                </a:solidFill>
              </a:rPr>
              <a:t>1</a:t>
            </a:r>
            <a:r>
              <a:rPr lang="en-US" altLang="en-US" sz="1800" dirty="0">
                <a:solidFill>
                  <a:srgbClr val="000000"/>
                </a:solidFill>
              </a:rPr>
              <a:t>; NN</a:t>
            </a:r>
            <a:r>
              <a:rPr lang="en-US" altLang="en-US" sz="1800" baseline="30000" dirty="0">
                <a:solidFill>
                  <a:srgbClr val="000000"/>
                </a:solidFill>
              </a:rPr>
              <a:t>2</a:t>
            </a:r>
            <a:r>
              <a:rPr lang="en-US" altLang="en-US" sz="1800" dirty="0">
                <a:solidFill>
                  <a:srgbClr val="000000"/>
                </a:solidFill>
              </a:rPr>
              <a:t> </a:t>
            </a:r>
          </a:p>
          <a:p>
            <a:pPr marL="354012" lvl="2" indent="0">
              <a:defRPr/>
            </a:pPr>
            <a:r>
              <a:rPr lang="en-US" altLang="en-US" sz="1600" baseline="30000" dirty="0">
                <a:solidFill>
                  <a:srgbClr val="000000"/>
                </a:solidFill>
              </a:rPr>
              <a:t>	1</a:t>
            </a:r>
            <a:r>
              <a:rPr lang="en-US" altLang="en-US" sz="1600" dirty="0">
                <a:solidFill>
                  <a:srgbClr val="000000"/>
                </a:solidFill>
              </a:rPr>
              <a:t>Phys. Rev. C 98, 061301(R) (2018), 1907.04974; </a:t>
            </a:r>
            <a:r>
              <a:rPr lang="en-US" altLang="en-US" sz="1600" baseline="30000" dirty="0">
                <a:solidFill>
                  <a:srgbClr val="000000"/>
                </a:solidFill>
              </a:rPr>
              <a:t>2</a:t>
            </a:r>
            <a:r>
              <a:rPr lang="en-US" altLang="en-US" sz="1600" dirty="0">
                <a:solidFill>
                  <a:srgbClr val="000000"/>
                </a:solidFill>
              </a:rPr>
              <a:t>2001.08561</a:t>
            </a:r>
          </a:p>
          <a:p>
            <a:pPr marL="238125" lvl="1" indent="-227013">
              <a:buFont typeface="Arial" charset="0"/>
              <a:buChar char="•"/>
              <a:defRPr/>
            </a:pPr>
            <a:r>
              <a:rPr lang="en-US" altLang="en-US" sz="1800" b="1" dirty="0">
                <a:solidFill>
                  <a:srgbClr val="000000"/>
                </a:solidFill>
              </a:rPr>
              <a:t>Excited 2</a:t>
            </a:r>
            <a:r>
              <a:rPr lang="en-US" altLang="en-US" sz="1800" b="1" baseline="30000" dirty="0">
                <a:solidFill>
                  <a:srgbClr val="000000"/>
                </a:solidFill>
              </a:rPr>
              <a:t>+</a:t>
            </a:r>
            <a:r>
              <a:rPr lang="en-US" altLang="en-US" sz="1800" b="1" dirty="0">
                <a:solidFill>
                  <a:srgbClr val="000000"/>
                </a:solidFill>
              </a:rPr>
              <a:t> states: </a:t>
            </a:r>
            <a:r>
              <a:rPr lang="en-US" altLang="en-US" sz="1800" dirty="0">
                <a:solidFill>
                  <a:srgbClr val="000000"/>
                </a:solidFill>
              </a:rPr>
              <a:t>NN</a:t>
            </a:r>
            <a:r>
              <a:rPr lang="en-US" altLang="en-US" sz="1800" baseline="30000" dirty="0">
                <a:solidFill>
                  <a:srgbClr val="000000"/>
                </a:solidFill>
              </a:rPr>
              <a:t>1</a:t>
            </a:r>
            <a:r>
              <a:rPr lang="en-US" altLang="en-US" sz="1800" dirty="0">
                <a:solidFill>
                  <a:srgbClr val="000000"/>
                </a:solidFill>
              </a:rPr>
              <a:t> </a:t>
            </a:r>
          </a:p>
          <a:p>
            <a:pPr marL="354012" lvl="2" indent="0">
              <a:defRPr/>
            </a:pPr>
            <a:r>
              <a:rPr lang="en-US" altLang="en-US" sz="1600" baseline="30000" dirty="0">
                <a:solidFill>
                  <a:srgbClr val="000000"/>
                </a:solidFill>
              </a:rPr>
              <a:t>	1</a:t>
            </a:r>
            <a:r>
              <a:rPr lang="en-US" altLang="en-US" sz="1600" dirty="0">
                <a:solidFill>
                  <a:srgbClr val="000000"/>
                </a:solidFill>
              </a:rPr>
              <a:t>2002.08218</a:t>
            </a:r>
          </a:p>
        </p:txBody>
      </p:sp>
      <p:sp>
        <p:nvSpPr>
          <p:cNvPr id="6" name="Rectangle 5">
            <a:extLst>
              <a:ext uri="{FF2B5EF4-FFF2-40B4-BE49-F238E27FC236}">
                <a16:creationId xmlns:a16="http://schemas.microsoft.com/office/drawing/2014/main" id="{5A439A95-AC81-664C-8B40-52AD404F408C}"/>
              </a:ext>
            </a:extLst>
          </p:cNvPr>
          <p:cNvSpPr/>
          <p:nvPr/>
        </p:nvSpPr>
        <p:spPr>
          <a:xfrm>
            <a:off x="455029" y="47635"/>
            <a:ext cx="8426474" cy="461665"/>
          </a:xfrm>
          <a:prstGeom prst="rect">
            <a:avLst/>
          </a:prstGeom>
        </p:spPr>
        <p:txBody>
          <a:bodyPr wrap="none">
            <a:spAutoFit/>
          </a:bodyPr>
          <a:lstStyle/>
          <a:p>
            <a:pPr algn="ctr" eaLnBrk="1" hangingPunct="1"/>
            <a:r>
              <a:rPr lang="en-US" altLang="en-US" sz="2400" dirty="0">
                <a:solidFill>
                  <a:srgbClr val="002060"/>
                </a:solidFill>
                <a:latin typeface="Calibri" charset="0"/>
              </a:rPr>
              <a:t>The current universe of AI applications to nuclear structure theory</a:t>
            </a:r>
          </a:p>
        </p:txBody>
      </p:sp>
      <p:sp>
        <p:nvSpPr>
          <p:cNvPr id="7" name="Title 1">
            <a:extLst>
              <a:ext uri="{FF2B5EF4-FFF2-40B4-BE49-F238E27FC236}">
                <a16:creationId xmlns:a16="http://schemas.microsoft.com/office/drawing/2014/main" id="{B6DFC83D-7B53-AF4A-B369-9D0C101214A3}"/>
              </a:ext>
            </a:extLst>
          </p:cNvPr>
          <p:cNvSpPr txBox="1">
            <a:spLocks/>
          </p:cNvSpPr>
          <p:nvPr/>
        </p:nvSpPr>
        <p:spPr bwMode="auto">
          <a:xfrm>
            <a:off x="262497" y="382011"/>
            <a:ext cx="89564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dirty="0">
                <a:latin typeface="Calibri" charset="0"/>
              </a:rPr>
              <a:t>BC=Bayesian calibration; BGP=Bayesian Gaussian processes; BMA=Bayesian model averaging; </a:t>
            </a:r>
          </a:p>
          <a:p>
            <a:pPr algn="ctr" eaLnBrk="1" hangingPunct="1"/>
            <a:r>
              <a:rPr lang="en-US" altLang="en-US" sz="1800" dirty="0">
                <a:latin typeface="Calibri" charset="0"/>
              </a:rPr>
              <a:t>BNN=Bayesian neural networks; RBF=Radial basis function</a:t>
            </a:r>
            <a:endParaRPr lang="en-US" altLang="en-US" sz="1600" dirty="0">
              <a:latin typeface="Calibri" charset="0"/>
            </a:endParaRPr>
          </a:p>
        </p:txBody>
      </p:sp>
    </p:spTree>
    <p:extLst>
      <p:ext uri="{BB962C8B-B14F-4D97-AF65-F5344CB8AC3E}">
        <p14:creationId xmlns:p14="http://schemas.microsoft.com/office/powerpoint/2010/main" val="951128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97E1CF-6165-464F-81F3-26636B320FA3}"/>
              </a:ext>
            </a:extLst>
          </p:cNvPr>
          <p:cNvSpPr>
            <a:spLocks noGrp="1"/>
          </p:cNvSpPr>
          <p:nvPr>
            <p:ph type="ftr" sz="quarter" idx="10"/>
          </p:nvPr>
        </p:nvSpPr>
        <p:spPr/>
        <p:txBody>
          <a:bodyPr/>
          <a:lstStyle/>
          <a:p>
            <a:r>
              <a:rPr lang="en-US"/>
              <a:t>W. Nazarewicz, A.I. for Nuclear Physics workshop 2020</a:t>
            </a:r>
          </a:p>
        </p:txBody>
      </p:sp>
      <p:sp>
        <p:nvSpPr>
          <p:cNvPr id="3" name="Slide Number Placeholder 2">
            <a:extLst>
              <a:ext uri="{FF2B5EF4-FFF2-40B4-BE49-F238E27FC236}">
                <a16:creationId xmlns:a16="http://schemas.microsoft.com/office/drawing/2014/main" id="{B173174D-93C5-C940-842D-BA7B51E70514}"/>
              </a:ext>
            </a:extLst>
          </p:cNvPr>
          <p:cNvSpPr>
            <a:spLocks noGrp="1"/>
          </p:cNvSpPr>
          <p:nvPr>
            <p:ph type="sldNum" sz="quarter" idx="11"/>
          </p:nvPr>
        </p:nvSpPr>
        <p:spPr/>
        <p:txBody>
          <a:bodyPr/>
          <a:lstStyle/>
          <a:p>
            <a:fld id="{987C7CF1-4D7D-C941-87F6-6592CA3F7595}" type="slidenum">
              <a:rPr lang="en-US" smtClean="0">
                <a:solidFill>
                  <a:prstClr val="black">
                    <a:tint val="75000"/>
                  </a:prstClr>
                </a:solidFill>
              </a:rPr>
              <a:pPr/>
              <a:t>7</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C35B0F15-CE11-274D-B7D0-04DFB57B7852}"/>
              </a:ext>
            </a:extLst>
          </p:cNvPr>
          <p:cNvSpPr>
            <a:spLocks noChangeArrowheads="1"/>
          </p:cNvSpPr>
          <p:nvPr/>
        </p:nvSpPr>
        <p:spPr bwMode="auto">
          <a:xfrm>
            <a:off x="0" y="520702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128"/>
              </a:defRPr>
            </a:lvl1pPr>
            <a:lvl2pPr marL="800100" indent="-34290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lvl="0">
              <a:spcBef>
                <a:spcPts val="600"/>
              </a:spcBef>
              <a:defRPr/>
            </a:pPr>
            <a:r>
              <a:rPr lang="en-US" altLang="en-US" sz="2200" dirty="0">
                <a:solidFill>
                  <a:srgbClr val="000090"/>
                </a:solidFill>
              </a:rPr>
              <a:t>  Nuclear structure: model reduction</a:t>
            </a:r>
          </a:p>
          <a:p>
            <a:pPr marL="465138" lvl="1" indent="-233363">
              <a:buFont typeface="Arial" charset="0"/>
              <a:buChar char="•"/>
              <a:defRPr/>
            </a:pPr>
            <a:r>
              <a:rPr lang="en-US" altLang="en-US" sz="1800" b="1" dirty="0">
                <a:solidFill>
                  <a:srgbClr val="000000"/>
                </a:solidFill>
              </a:rPr>
              <a:t>Mass model structure: </a:t>
            </a:r>
            <a:r>
              <a:rPr lang="en-US" altLang="en-US" sz="1800" dirty="0">
                <a:solidFill>
                  <a:srgbClr val="000000"/>
                </a:solidFill>
              </a:rPr>
              <a:t>BC, BGP, BMA</a:t>
            </a:r>
            <a:r>
              <a:rPr lang="en-US" altLang="en-US" sz="1800" baseline="30000" dirty="0">
                <a:solidFill>
                  <a:srgbClr val="000000"/>
                </a:solidFill>
              </a:rPr>
              <a:t>1</a:t>
            </a:r>
          </a:p>
          <a:p>
            <a:pPr marL="231775" lvl="1" indent="0">
              <a:defRPr/>
            </a:pPr>
            <a:r>
              <a:rPr lang="en-US" altLang="en-US" baseline="30000" dirty="0">
                <a:solidFill>
                  <a:srgbClr val="000000"/>
                </a:solidFill>
              </a:rPr>
              <a:t>		</a:t>
            </a:r>
            <a:r>
              <a:rPr lang="en-US" altLang="en-US" sz="1600" baseline="30000" dirty="0">
                <a:solidFill>
                  <a:srgbClr val="000000"/>
                </a:solidFill>
              </a:rPr>
              <a:t>1</a:t>
            </a:r>
            <a:r>
              <a:rPr lang="en-US" altLang="en-US" sz="1600" dirty="0">
                <a:solidFill>
                  <a:srgbClr val="000000"/>
                </a:solidFill>
              </a:rPr>
              <a:t>2002.04151 </a:t>
            </a:r>
            <a:r>
              <a:rPr lang="en-US" altLang="en-US" sz="1800" baseline="30000" dirty="0">
                <a:solidFill>
                  <a:srgbClr val="000000"/>
                </a:solidFill>
              </a:rPr>
              <a:t>		</a:t>
            </a:r>
          </a:p>
        </p:txBody>
      </p:sp>
      <p:sp>
        <p:nvSpPr>
          <p:cNvPr id="7" name="Title 1">
            <a:extLst>
              <a:ext uri="{FF2B5EF4-FFF2-40B4-BE49-F238E27FC236}">
                <a16:creationId xmlns:a16="http://schemas.microsoft.com/office/drawing/2014/main" id="{CD13D5CE-4359-854B-99A2-439E2BF1A997}"/>
              </a:ext>
            </a:extLst>
          </p:cNvPr>
          <p:cNvSpPr txBox="1">
            <a:spLocks/>
          </p:cNvSpPr>
          <p:nvPr/>
        </p:nvSpPr>
        <p:spPr bwMode="auto">
          <a:xfrm>
            <a:off x="125494" y="126266"/>
            <a:ext cx="88930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2800" dirty="0">
                <a:solidFill>
                  <a:srgbClr val="002060"/>
                </a:solidFill>
                <a:latin typeface="Calibri" charset="0"/>
              </a:rPr>
              <a:t>Recent applications of AI (cont.)</a:t>
            </a:r>
          </a:p>
          <a:p>
            <a:pPr algn="ctr" eaLnBrk="1" hangingPunct="1"/>
            <a:r>
              <a:rPr lang="en-US" altLang="en-US" sz="1800" dirty="0">
                <a:latin typeface="Calibri" charset="0"/>
              </a:rPr>
              <a:t>BC=Bayesian calibration; BGP=Bayesian Gaussian processes; BMA=Bayesian model averaging; </a:t>
            </a:r>
          </a:p>
          <a:p>
            <a:pPr algn="ctr" eaLnBrk="1" hangingPunct="1"/>
            <a:r>
              <a:rPr lang="en-US" altLang="en-US" sz="1800" dirty="0">
                <a:latin typeface="Calibri" charset="0"/>
              </a:rPr>
              <a:t>BNN=Bayesian neural networks; RBF=Radial basis function</a:t>
            </a:r>
            <a:endParaRPr lang="en-US" altLang="en-US" sz="1600" dirty="0">
              <a:latin typeface="Calibri" charset="0"/>
            </a:endParaRPr>
          </a:p>
        </p:txBody>
      </p:sp>
      <p:sp>
        <p:nvSpPr>
          <p:cNvPr id="8" name="Rectangle 7">
            <a:extLst>
              <a:ext uri="{FF2B5EF4-FFF2-40B4-BE49-F238E27FC236}">
                <a16:creationId xmlns:a16="http://schemas.microsoft.com/office/drawing/2014/main" id="{90FED084-8C08-8B4C-ADB7-5578C3B02C58}"/>
              </a:ext>
            </a:extLst>
          </p:cNvPr>
          <p:cNvSpPr>
            <a:spLocks noChangeArrowheads="1"/>
          </p:cNvSpPr>
          <p:nvPr/>
        </p:nvSpPr>
        <p:spPr bwMode="auto">
          <a:xfrm>
            <a:off x="0" y="1294709"/>
            <a:ext cx="91440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128"/>
              </a:defRPr>
            </a:lvl1pPr>
            <a:lvl2pPr marL="800100" indent="-34290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lvl="0">
              <a:spcBef>
                <a:spcPts val="600"/>
              </a:spcBef>
              <a:defRPr/>
            </a:pPr>
            <a:r>
              <a:rPr lang="en-US" altLang="en-US" sz="2200" dirty="0">
                <a:solidFill>
                  <a:srgbClr val="000090"/>
                </a:solidFill>
              </a:rPr>
              <a:t>  Nuclear structure: Dealing with Hilbert-space truncations</a:t>
            </a:r>
          </a:p>
          <a:p>
            <a:pPr marL="465138" lvl="1" indent="-233363">
              <a:buFont typeface="Arial" charset="0"/>
              <a:buChar char="•"/>
              <a:defRPr/>
            </a:pPr>
            <a:r>
              <a:rPr lang="en-US" altLang="en-US" sz="1800" b="1" dirty="0">
                <a:solidFill>
                  <a:srgbClr val="000000"/>
                </a:solidFill>
              </a:rPr>
              <a:t>Nucleon-nucleon phase shifts in EFT: </a:t>
            </a:r>
            <a:r>
              <a:rPr lang="en-US" altLang="en-US" sz="1800" dirty="0">
                <a:solidFill>
                  <a:srgbClr val="000000"/>
                </a:solidFill>
              </a:rPr>
              <a:t>BC</a:t>
            </a:r>
            <a:r>
              <a:rPr lang="en-US" altLang="en-US" sz="1800" baseline="30000" dirty="0">
                <a:solidFill>
                  <a:srgbClr val="000000"/>
                </a:solidFill>
              </a:rPr>
              <a:t>1</a:t>
            </a:r>
            <a:r>
              <a:rPr lang="en-US" altLang="en-US" sz="1800" dirty="0">
                <a:solidFill>
                  <a:srgbClr val="000000"/>
                </a:solidFill>
              </a:rPr>
              <a:t> </a:t>
            </a:r>
          </a:p>
          <a:p>
            <a:pPr marL="231775" lvl="1" indent="0">
              <a:defRPr/>
            </a:pPr>
            <a:r>
              <a:rPr lang="en-US" altLang="en-US" sz="1600" baseline="30000" dirty="0">
                <a:solidFill>
                  <a:srgbClr val="000000"/>
                </a:solidFill>
              </a:rPr>
              <a:t>		1</a:t>
            </a:r>
            <a:r>
              <a:rPr lang="en-US" altLang="en-US" sz="1600" dirty="0">
                <a:solidFill>
                  <a:srgbClr val="000000"/>
                </a:solidFill>
              </a:rPr>
              <a:t>J. Phys. G 46, 045102 (2019)</a:t>
            </a:r>
          </a:p>
          <a:p>
            <a:pPr marL="465138" lvl="1" indent="-233363">
              <a:buFont typeface="Arial" charset="0"/>
              <a:buChar char="•"/>
              <a:defRPr/>
            </a:pPr>
            <a:r>
              <a:rPr lang="en-US" altLang="en-US" sz="1800" b="1" dirty="0">
                <a:solidFill>
                  <a:srgbClr val="000000"/>
                </a:solidFill>
              </a:rPr>
              <a:t>Collective states:</a:t>
            </a:r>
            <a:r>
              <a:rPr lang="en-US" altLang="en-US" sz="1800" dirty="0">
                <a:solidFill>
                  <a:srgbClr val="000000"/>
                </a:solidFill>
              </a:rPr>
              <a:t> emulating beyond-DFT with committee of deep NN</a:t>
            </a:r>
            <a:r>
              <a:rPr lang="en-US" altLang="en-US" sz="1800" baseline="30000" dirty="0">
                <a:solidFill>
                  <a:srgbClr val="000000"/>
                </a:solidFill>
              </a:rPr>
              <a:t>1</a:t>
            </a:r>
            <a:r>
              <a:rPr lang="en-US" altLang="en-US" sz="1800" dirty="0">
                <a:solidFill>
                  <a:srgbClr val="000000"/>
                </a:solidFill>
              </a:rPr>
              <a:t> </a:t>
            </a:r>
          </a:p>
          <a:p>
            <a:pPr marL="231775" lvl="1" indent="0">
              <a:defRPr/>
            </a:pPr>
            <a:r>
              <a:rPr lang="en-US" altLang="en-US" sz="1800" baseline="30000" dirty="0">
                <a:solidFill>
                  <a:srgbClr val="000000"/>
                </a:solidFill>
              </a:rPr>
              <a:t>		</a:t>
            </a:r>
            <a:r>
              <a:rPr lang="en-US" altLang="en-US" sz="1600" baseline="30000" dirty="0">
                <a:solidFill>
                  <a:srgbClr val="000000"/>
                </a:solidFill>
              </a:rPr>
              <a:t>1</a:t>
            </a:r>
            <a:r>
              <a:rPr lang="en-US" altLang="en-US" sz="1600" dirty="0">
                <a:solidFill>
                  <a:srgbClr val="000000"/>
                </a:solidFill>
              </a:rPr>
              <a:t>1910.04132</a:t>
            </a:r>
          </a:p>
          <a:p>
            <a:pPr marL="465138" lvl="1" indent="-233363">
              <a:buFont typeface="Arial" charset="0"/>
              <a:buChar char="•"/>
              <a:defRPr/>
            </a:pPr>
            <a:r>
              <a:rPr lang="en-US" altLang="en-US" sz="1800" b="1" dirty="0">
                <a:solidFill>
                  <a:srgbClr val="000000"/>
                </a:solidFill>
              </a:rPr>
              <a:t>Potential Energy Surfaces: </a:t>
            </a:r>
            <a:r>
              <a:rPr lang="en-US" altLang="en-US" sz="1800" dirty="0">
                <a:solidFill>
                  <a:srgbClr val="000000"/>
                </a:solidFill>
              </a:rPr>
              <a:t>feedforward NN</a:t>
            </a:r>
            <a:r>
              <a:rPr lang="en-US" altLang="en-US" sz="1800" baseline="30000" dirty="0">
                <a:solidFill>
                  <a:srgbClr val="000000"/>
                </a:solidFill>
              </a:rPr>
              <a:t>1</a:t>
            </a:r>
            <a:r>
              <a:rPr lang="en-US" altLang="en-US" sz="1800" dirty="0">
                <a:solidFill>
                  <a:srgbClr val="000000"/>
                </a:solidFill>
              </a:rPr>
              <a:t> </a:t>
            </a:r>
          </a:p>
          <a:p>
            <a:pPr marL="231775" lvl="1" indent="0">
              <a:defRPr/>
            </a:pPr>
            <a:r>
              <a:rPr lang="en-US" altLang="en-US" sz="1800" baseline="30000" dirty="0">
                <a:solidFill>
                  <a:srgbClr val="000000"/>
                </a:solidFill>
              </a:rPr>
              <a:t>		</a:t>
            </a:r>
            <a:r>
              <a:rPr lang="en-US" altLang="en-US" sz="1600" baseline="30000" dirty="0">
                <a:solidFill>
                  <a:srgbClr val="000000"/>
                </a:solidFill>
              </a:rPr>
              <a:t>1</a:t>
            </a:r>
            <a:r>
              <a:rPr lang="en-US" altLang="en-US" sz="1600" dirty="0">
                <a:solidFill>
                  <a:srgbClr val="000000"/>
                </a:solidFill>
              </a:rPr>
              <a:t>Phys. Part. </a:t>
            </a:r>
            <a:r>
              <a:rPr lang="en-US" altLang="en-US" sz="1600" dirty="0" err="1">
                <a:solidFill>
                  <a:srgbClr val="000000"/>
                </a:solidFill>
              </a:rPr>
              <a:t>Nucl</a:t>
            </a:r>
            <a:r>
              <a:rPr lang="en-US" altLang="en-US" sz="1600" dirty="0">
                <a:solidFill>
                  <a:srgbClr val="000000"/>
                </a:solidFill>
              </a:rPr>
              <a:t>. Lett. 10, 528 (2013)</a:t>
            </a:r>
          </a:p>
          <a:p>
            <a:pPr marL="465138" lvl="1" indent="-233363">
              <a:buFont typeface="Arial" charset="0"/>
              <a:buChar char="•"/>
              <a:defRPr/>
            </a:pPr>
            <a:r>
              <a:rPr lang="en-US" altLang="en-US" sz="1800" b="1" dirty="0">
                <a:solidFill>
                  <a:srgbClr val="000000"/>
                </a:solidFill>
              </a:rPr>
              <a:t>Truncation errors in EFT: </a:t>
            </a:r>
            <a:r>
              <a:rPr lang="en-US" altLang="en-US" sz="1800" dirty="0">
                <a:solidFill>
                  <a:srgbClr val="000000"/>
                </a:solidFill>
              </a:rPr>
              <a:t>BGP</a:t>
            </a:r>
            <a:r>
              <a:rPr lang="en-US" altLang="en-US" sz="1800" baseline="30000" dirty="0">
                <a:solidFill>
                  <a:srgbClr val="000000"/>
                </a:solidFill>
              </a:rPr>
              <a:t>1,2</a:t>
            </a:r>
            <a:r>
              <a:rPr lang="en-US" altLang="en-US" sz="1800" dirty="0">
                <a:solidFill>
                  <a:srgbClr val="000000"/>
                </a:solidFill>
              </a:rPr>
              <a:t> </a:t>
            </a:r>
          </a:p>
          <a:p>
            <a:pPr marL="231775" lvl="1" indent="0">
              <a:defRPr/>
            </a:pPr>
            <a:r>
              <a:rPr lang="en-US" altLang="en-US" sz="1800" baseline="30000" dirty="0">
                <a:solidFill>
                  <a:srgbClr val="000000"/>
                </a:solidFill>
              </a:rPr>
              <a:t>		</a:t>
            </a:r>
            <a:r>
              <a:rPr lang="en-US" altLang="en-US" sz="1600" baseline="30000" dirty="0">
                <a:solidFill>
                  <a:srgbClr val="000000"/>
                </a:solidFill>
              </a:rPr>
              <a:t>1</a:t>
            </a:r>
            <a:r>
              <a:rPr lang="en-US" altLang="en-US" sz="1600" dirty="0">
                <a:solidFill>
                  <a:srgbClr val="000000"/>
                </a:solidFill>
              </a:rPr>
              <a:t>Phys. Rev. C 100, 044001 (2019); </a:t>
            </a:r>
            <a:r>
              <a:rPr lang="en-US" altLang="en-US" sz="1600" baseline="30000" dirty="0">
                <a:solidFill>
                  <a:srgbClr val="000000"/>
                </a:solidFill>
              </a:rPr>
              <a:t>2</a:t>
            </a:r>
            <a:r>
              <a:rPr lang="en-US" altLang="en-US" sz="1600" dirty="0">
                <a:solidFill>
                  <a:srgbClr val="000000"/>
                </a:solidFill>
              </a:rPr>
              <a:t>Phys. Rev. C 96, 024003 (2017)</a:t>
            </a:r>
          </a:p>
          <a:p>
            <a:pPr marL="465138" lvl="1" indent="-233363">
              <a:buFont typeface="Arial" charset="0"/>
              <a:buChar char="•"/>
              <a:defRPr/>
            </a:pPr>
            <a:r>
              <a:rPr lang="en-US" altLang="en-US" sz="1800" b="1" dirty="0">
                <a:solidFill>
                  <a:srgbClr val="000000"/>
                </a:solidFill>
              </a:rPr>
              <a:t>Finite-size corrections to A-body models:</a:t>
            </a:r>
            <a:r>
              <a:rPr lang="en-US" altLang="en-US" sz="1800" dirty="0">
                <a:solidFill>
                  <a:srgbClr val="000000"/>
                </a:solidFill>
              </a:rPr>
              <a:t> NN</a:t>
            </a:r>
            <a:r>
              <a:rPr lang="en-US" altLang="en-US" sz="1800" baseline="30000" dirty="0">
                <a:solidFill>
                  <a:srgbClr val="000000"/>
                </a:solidFill>
              </a:rPr>
              <a:t>1</a:t>
            </a:r>
            <a:r>
              <a:rPr lang="en-US" altLang="en-US" sz="1800" dirty="0">
                <a:solidFill>
                  <a:srgbClr val="000000"/>
                </a:solidFill>
              </a:rPr>
              <a:t>; feedforward NN</a:t>
            </a:r>
            <a:r>
              <a:rPr lang="en-US" altLang="en-US" sz="1800" baseline="30000" dirty="0">
                <a:solidFill>
                  <a:srgbClr val="000000"/>
                </a:solidFill>
              </a:rPr>
              <a:t>2</a:t>
            </a:r>
            <a:r>
              <a:rPr lang="en-US" altLang="en-US" sz="1800" dirty="0">
                <a:solidFill>
                  <a:srgbClr val="000000"/>
                </a:solidFill>
              </a:rPr>
              <a:t> </a:t>
            </a:r>
          </a:p>
          <a:p>
            <a:pPr marL="231775" lvl="1" indent="0">
              <a:defRPr/>
            </a:pPr>
            <a:r>
              <a:rPr lang="en-US" altLang="en-US" sz="1800" baseline="30000" dirty="0">
                <a:solidFill>
                  <a:srgbClr val="000000"/>
                </a:solidFill>
              </a:rPr>
              <a:t>		</a:t>
            </a:r>
            <a:r>
              <a:rPr lang="en-US" altLang="en-US" sz="1600" baseline="30000" dirty="0">
                <a:solidFill>
                  <a:srgbClr val="000000"/>
                </a:solidFill>
              </a:rPr>
              <a:t>1</a:t>
            </a:r>
            <a:r>
              <a:rPr lang="en-US" altLang="en-US" sz="1600" dirty="0">
                <a:solidFill>
                  <a:srgbClr val="000000"/>
                </a:solidFill>
              </a:rPr>
              <a:t>Phys. Rev. C 100, 054326 (2019); </a:t>
            </a:r>
            <a:r>
              <a:rPr lang="en-US" altLang="en-US" sz="1600" baseline="30000" dirty="0">
                <a:solidFill>
                  <a:srgbClr val="000000"/>
                </a:solidFill>
              </a:rPr>
              <a:t>2</a:t>
            </a:r>
            <a:r>
              <a:rPr lang="en-US" altLang="en-US" sz="1600" dirty="0">
                <a:solidFill>
                  <a:srgbClr val="000000"/>
                </a:solidFill>
              </a:rPr>
              <a:t>Phys. Rev. C 99, 054308 (2019)</a:t>
            </a:r>
          </a:p>
          <a:p>
            <a:pPr marL="465138" lvl="1" indent="-233363">
              <a:buFont typeface="Arial" charset="0"/>
              <a:buChar char="•"/>
              <a:defRPr/>
            </a:pPr>
            <a:r>
              <a:rPr lang="en-US" altLang="en-US" sz="1800" b="1" dirty="0">
                <a:solidFill>
                  <a:srgbClr val="000000"/>
                </a:solidFill>
              </a:rPr>
              <a:t>A-body models: </a:t>
            </a:r>
            <a:r>
              <a:rPr lang="en-US" altLang="en-US" sz="1800" dirty="0">
                <a:solidFill>
                  <a:srgbClr val="000000"/>
                </a:solidFill>
              </a:rPr>
              <a:t>Subspace projected A-body technique</a:t>
            </a:r>
            <a:r>
              <a:rPr lang="en-US" altLang="en-US" sz="1800" baseline="30000" dirty="0">
                <a:solidFill>
                  <a:srgbClr val="000000"/>
                </a:solidFill>
              </a:rPr>
              <a:t>1</a:t>
            </a:r>
            <a:r>
              <a:rPr lang="en-US" altLang="en-US" sz="1800" dirty="0">
                <a:solidFill>
                  <a:srgbClr val="000000"/>
                </a:solidFill>
              </a:rPr>
              <a:t>; BC</a:t>
            </a:r>
            <a:r>
              <a:rPr lang="en-US" altLang="en-US" sz="1800" baseline="30000" dirty="0">
                <a:solidFill>
                  <a:srgbClr val="000000"/>
                </a:solidFill>
              </a:rPr>
              <a:t>2; </a:t>
            </a:r>
            <a:r>
              <a:rPr lang="en-US" altLang="en-US" sz="1800" dirty="0">
                <a:solidFill>
                  <a:srgbClr val="000000"/>
                </a:solidFill>
              </a:rPr>
              <a:t>feedforward NN</a:t>
            </a:r>
            <a:r>
              <a:rPr lang="en-US" altLang="en-US" sz="1800" baseline="30000" dirty="0">
                <a:solidFill>
                  <a:srgbClr val="000000"/>
                </a:solidFill>
              </a:rPr>
              <a:t>3</a:t>
            </a:r>
            <a:r>
              <a:rPr lang="en-US" altLang="en-US" sz="1800" dirty="0">
                <a:solidFill>
                  <a:srgbClr val="000000"/>
                </a:solidFill>
              </a:rPr>
              <a:t> </a:t>
            </a:r>
          </a:p>
          <a:p>
            <a:pPr marL="231775" lvl="1" indent="0">
              <a:defRPr/>
            </a:pPr>
            <a:r>
              <a:rPr lang="en-US" altLang="en-US" sz="1800" baseline="30000" dirty="0">
                <a:solidFill>
                  <a:srgbClr val="000000"/>
                </a:solidFill>
              </a:rPr>
              <a:t>		</a:t>
            </a:r>
            <a:r>
              <a:rPr lang="en-US" altLang="en-US" sz="1600" baseline="30000" dirty="0">
                <a:solidFill>
                  <a:srgbClr val="000000"/>
                </a:solidFill>
              </a:rPr>
              <a:t>1</a:t>
            </a:r>
            <a:r>
              <a:rPr lang="en-US" altLang="en-US" sz="1600" dirty="0">
                <a:solidFill>
                  <a:srgbClr val="000000"/>
                </a:solidFill>
              </a:rPr>
              <a:t>Phys. Rev. Lett. 123, 252501 (2019); </a:t>
            </a:r>
            <a:r>
              <a:rPr lang="en-US" altLang="en-US" sz="1600" baseline="30000" dirty="0">
                <a:solidFill>
                  <a:srgbClr val="000000"/>
                </a:solidFill>
              </a:rPr>
              <a:t>2</a:t>
            </a:r>
            <a:r>
              <a:rPr lang="en-US" altLang="en-US" sz="1600" dirty="0">
                <a:solidFill>
                  <a:srgbClr val="000000"/>
                </a:solidFill>
              </a:rPr>
              <a:t>1912.02227; J. Phys. G 46 095101 (2019);</a:t>
            </a:r>
          </a:p>
          <a:p>
            <a:pPr marL="231775" lvl="1" indent="0">
              <a:defRPr/>
            </a:pPr>
            <a:r>
              <a:rPr lang="en-US" altLang="en-US" sz="1600" dirty="0">
                <a:solidFill>
                  <a:srgbClr val="000000"/>
                </a:solidFill>
              </a:rPr>
              <a:t>		</a:t>
            </a:r>
            <a:r>
              <a:rPr lang="en-US" altLang="en-US" sz="1600" baseline="30000" dirty="0">
                <a:solidFill>
                  <a:srgbClr val="000000"/>
                </a:solidFill>
              </a:rPr>
              <a:t>3</a:t>
            </a:r>
            <a:r>
              <a:rPr lang="en-US" altLang="en-US" sz="1600" dirty="0">
                <a:solidFill>
                  <a:srgbClr val="000000"/>
                </a:solidFill>
              </a:rPr>
              <a:t>arXiv:1911.13092</a:t>
            </a:r>
          </a:p>
          <a:p>
            <a:pPr marL="231775" lvl="1" indent="0">
              <a:defRPr/>
            </a:pPr>
            <a:r>
              <a:rPr lang="en-US" altLang="en-US" sz="1800" baseline="30000" dirty="0">
                <a:solidFill>
                  <a:srgbClr val="000000"/>
                </a:solidFill>
              </a:rPr>
              <a:t>		</a:t>
            </a:r>
          </a:p>
        </p:txBody>
      </p:sp>
    </p:spTree>
    <p:extLst>
      <p:ext uri="{BB962C8B-B14F-4D97-AF65-F5344CB8AC3E}">
        <p14:creationId xmlns:p14="http://schemas.microsoft.com/office/powerpoint/2010/main" val="7033942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97E1CF-6165-464F-81F3-26636B320FA3}"/>
              </a:ext>
            </a:extLst>
          </p:cNvPr>
          <p:cNvSpPr>
            <a:spLocks noGrp="1"/>
          </p:cNvSpPr>
          <p:nvPr>
            <p:ph type="ftr" sz="quarter" idx="10"/>
          </p:nvPr>
        </p:nvSpPr>
        <p:spPr/>
        <p:txBody>
          <a:bodyPr/>
          <a:lstStyle/>
          <a:p>
            <a:r>
              <a:rPr lang="en-US"/>
              <a:t>W. Nazarewicz, A.I. for Nuclear Physics workshop 2020</a:t>
            </a:r>
          </a:p>
        </p:txBody>
      </p:sp>
      <p:sp>
        <p:nvSpPr>
          <p:cNvPr id="3" name="Slide Number Placeholder 2">
            <a:extLst>
              <a:ext uri="{FF2B5EF4-FFF2-40B4-BE49-F238E27FC236}">
                <a16:creationId xmlns:a16="http://schemas.microsoft.com/office/drawing/2014/main" id="{B173174D-93C5-C940-842D-BA7B51E70514}"/>
              </a:ext>
            </a:extLst>
          </p:cNvPr>
          <p:cNvSpPr>
            <a:spLocks noGrp="1"/>
          </p:cNvSpPr>
          <p:nvPr>
            <p:ph type="sldNum" sz="quarter" idx="11"/>
          </p:nvPr>
        </p:nvSpPr>
        <p:spPr/>
        <p:txBody>
          <a:bodyPr/>
          <a:lstStyle/>
          <a:p>
            <a:fld id="{987C7CF1-4D7D-C941-87F6-6592CA3F7595}" type="slidenum">
              <a:rPr lang="en-US" smtClean="0">
                <a:solidFill>
                  <a:prstClr val="black">
                    <a:tint val="75000"/>
                  </a:prstClr>
                </a:solidFill>
              </a:rPr>
              <a:pPr/>
              <a:t>8</a:t>
            </a:fld>
            <a:endParaRPr lang="en-US" dirty="0">
              <a:solidFill>
                <a:prstClr val="black">
                  <a:tint val="75000"/>
                </a:prstClr>
              </a:solidFill>
            </a:endParaRPr>
          </a:p>
        </p:txBody>
      </p:sp>
      <p:sp>
        <p:nvSpPr>
          <p:cNvPr id="4" name="Title 1">
            <a:extLst>
              <a:ext uri="{FF2B5EF4-FFF2-40B4-BE49-F238E27FC236}">
                <a16:creationId xmlns:a16="http://schemas.microsoft.com/office/drawing/2014/main" id="{BE328779-6AB8-FD45-80D8-D88225D3D2A5}"/>
              </a:ext>
            </a:extLst>
          </p:cNvPr>
          <p:cNvSpPr txBox="1">
            <a:spLocks/>
          </p:cNvSpPr>
          <p:nvPr/>
        </p:nvSpPr>
        <p:spPr bwMode="auto">
          <a:xfrm>
            <a:off x="80249" y="84693"/>
            <a:ext cx="898355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2800" dirty="0">
                <a:solidFill>
                  <a:srgbClr val="002060"/>
                </a:solidFill>
                <a:latin typeface="Calibri" charset="0"/>
              </a:rPr>
              <a:t>Recent applications of AI (cont.)</a:t>
            </a:r>
          </a:p>
          <a:p>
            <a:pPr algn="ctr" eaLnBrk="1" hangingPunct="1"/>
            <a:r>
              <a:rPr lang="en-US" altLang="en-US" sz="2000" dirty="0">
                <a:latin typeface="Calibri" charset="0"/>
              </a:rPr>
              <a:t>BC=Bayesian calibration; BNN=Bayesian neural networks; RBF=Radial  basis function;</a:t>
            </a:r>
          </a:p>
          <a:p>
            <a:pPr algn="ctr" eaLnBrk="1" hangingPunct="1"/>
            <a:r>
              <a:rPr lang="en-US" altLang="en-US" sz="2000" dirty="0">
                <a:latin typeface="Calibri" charset="0"/>
              </a:rPr>
              <a:t>SVM=Support Vector Machines </a:t>
            </a:r>
            <a:endParaRPr lang="en-US" altLang="en-US" sz="1800" dirty="0">
              <a:latin typeface="Calibri" charset="0"/>
            </a:endParaRPr>
          </a:p>
        </p:txBody>
      </p:sp>
      <p:sp>
        <p:nvSpPr>
          <p:cNvPr id="5" name="Rectangle 4">
            <a:extLst>
              <a:ext uri="{FF2B5EF4-FFF2-40B4-BE49-F238E27FC236}">
                <a16:creationId xmlns:a16="http://schemas.microsoft.com/office/drawing/2014/main" id="{C35B0F15-CE11-274D-B7D0-04DFB57B7852}"/>
              </a:ext>
            </a:extLst>
          </p:cNvPr>
          <p:cNvSpPr>
            <a:spLocks noChangeArrowheads="1"/>
          </p:cNvSpPr>
          <p:nvPr/>
        </p:nvSpPr>
        <p:spPr bwMode="auto">
          <a:xfrm>
            <a:off x="130629" y="1246307"/>
            <a:ext cx="8845837"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128"/>
              </a:defRPr>
            </a:lvl1pPr>
            <a:lvl2pPr marL="800100" indent="-34290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marL="11113">
              <a:spcBef>
                <a:spcPts val="600"/>
              </a:spcBef>
              <a:defRPr/>
            </a:pPr>
            <a:r>
              <a:rPr lang="en-US" altLang="en-US" sz="2200" dirty="0">
                <a:solidFill>
                  <a:srgbClr val="000090"/>
                </a:solidFill>
              </a:rPr>
              <a:t>Nuclear decays</a:t>
            </a:r>
          </a:p>
          <a:p>
            <a:pPr marL="465138" lvl="1" indent="-233363">
              <a:buFont typeface="Arial" charset="0"/>
              <a:buChar char="•"/>
              <a:defRPr/>
            </a:pPr>
            <a:r>
              <a:rPr lang="en-US" altLang="en-US" sz="1800" b="1" dirty="0">
                <a:solidFill>
                  <a:srgbClr val="000000"/>
                </a:solidFill>
              </a:rPr>
              <a:t>Beta-decay for r-process: </a:t>
            </a:r>
            <a:r>
              <a:rPr lang="en-US" altLang="en-US" sz="1800" dirty="0">
                <a:solidFill>
                  <a:srgbClr val="000000"/>
                </a:solidFill>
              </a:rPr>
              <a:t>BNN</a:t>
            </a:r>
            <a:r>
              <a:rPr lang="en-US" altLang="en-US" sz="1800" baseline="30000" dirty="0">
                <a:solidFill>
                  <a:srgbClr val="000000"/>
                </a:solidFill>
              </a:rPr>
              <a:t>1</a:t>
            </a:r>
          </a:p>
          <a:p>
            <a:pPr marL="231775" lvl="1" indent="0">
              <a:defRPr/>
            </a:pPr>
            <a:r>
              <a:rPr lang="en-US" altLang="en-US" sz="1800" dirty="0">
                <a:solidFill>
                  <a:srgbClr val="000000"/>
                </a:solidFill>
              </a:rPr>
              <a:t>		</a:t>
            </a:r>
            <a:r>
              <a:rPr lang="en-US" altLang="en-US" sz="1600" baseline="30000" dirty="0">
                <a:solidFill>
                  <a:srgbClr val="000000"/>
                </a:solidFill>
              </a:rPr>
              <a:t>1</a:t>
            </a:r>
            <a:r>
              <a:rPr lang="en-US" altLang="en-US" sz="1600" dirty="0">
                <a:solidFill>
                  <a:srgbClr val="000000"/>
                </a:solidFill>
              </a:rPr>
              <a:t>Phys. Rev. C 99, 064307 (2019)</a:t>
            </a:r>
          </a:p>
          <a:p>
            <a:pPr marL="465138" lvl="1" indent="-233363">
              <a:buFont typeface="Arial" charset="0"/>
              <a:buChar char="•"/>
              <a:defRPr/>
            </a:pPr>
            <a:r>
              <a:rPr lang="en-US" altLang="en-US" sz="1800" b="1" dirty="0">
                <a:solidFill>
                  <a:srgbClr val="000000"/>
                </a:solidFill>
              </a:rPr>
              <a:t>Beta decay half-lives: </a:t>
            </a:r>
            <a:r>
              <a:rPr lang="en-US" altLang="en-US" sz="1800" dirty="0">
                <a:solidFill>
                  <a:srgbClr val="000000"/>
                </a:solidFill>
              </a:rPr>
              <a:t>SVM, feedforward NN</a:t>
            </a:r>
            <a:r>
              <a:rPr lang="en-US" altLang="en-US" sz="1800" baseline="30000" dirty="0">
                <a:solidFill>
                  <a:srgbClr val="000000"/>
                </a:solidFill>
              </a:rPr>
              <a:t>1</a:t>
            </a:r>
          </a:p>
          <a:p>
            <a:pPr marL="231775" lvl="1" indent="0">
              <a:defRPr/>
            </a:pPr>
            <a:r>
              <a:rPr lang="en-US" altLang="en-US" sz="1800" dirty="0">
                <a:solidFill>
                  <a:srgbClr val="000000"/>
                </a:solidFill>
              </a:rPr>
              <a:t>		</a:t>
            </a:r>
            <a:r>
              <a:rPr lang="en-US" altLang="en-US" sz="1600" baseline="30000" dirty="0">
                <a:solidFill>
                  <a:srgbClr val="000000"/>
                </a:solidFill>
              </a:rPr>
              <a:t>1</a:t>
            </a:r>
            <a:r>
              <a:rPr lang="en-US" altLang="en-US" sz="1600" dirty="0">
                <a:solidFill>
                  <a:srgbClr val="000000"/>
                </a:solidFill>
              </a:rPr>
              <a:t>0809.0383 [</a:t>
            </a:r>
            <a:r>
              <a:rPr lang="en-US" altLang="en-US" sz="1600" dirty="0" err="1">
                <a:solidFill>
                  <a:srgbClr val="000000"/>
                </a:solidFill>
              </a:rPr>
              <a:t>nucl-th</a:t>
            </a:r>
            <a:r>
              <a:rPr lang="en-US" altLang="en-US" sz="1600" dirty="0">
                <a:solidFill>
                  <a:srgbClr val="000000"/>
                </a:solidFill>
              </a:rPr>
              <a:t>]</a:t>
            </a:r>
          </a:p>
          <a:p>
            <a:pPr marL="465138" lvl="1" indent="-233363">
              <a:buFont typeface="Arial" charset="0"/>
              <a:buChar char="•"/>
              <a:defRPr/>
            </a:pPr>
            <a:r>
              <a:rPr lang="en-US" altLang="en-US" sz="1800" b="1" dirty="0">
                <a:solidFill>
                  <a:srgbClr val="000000"/>
                </a:solidFill>
              </a:rPr>
              <a:t>Alpha decays: </a:t>
            </a:r>
            <a:r>
              <a:rPr lang="en-US" altLang="en-US" sz="1800" dirty="0">
                <a:solidFill>
                  <a:srgbClr val="000000"/>
                </a:solidFill>
              </a:rPr>
              <a:t>BNN</a:t>
            </a:r>
            <a:r>
              <a:rPr lang="en-US" altLang="en-US" sz="1800" baseline="30000" dirty="0">
                <a:solidFill>
                  <a:srgbClr val="000000"/>
                </a:solidFill>
              </a:rPr>
              <a:t>1,2</a:t>
            </a:r>
            <a:r>
              <a:rPr lang="en-US" altLang="en-US" sz="1800" dirty="0">
                <a:solidFill>
                  <a:srgbClr val="000000"/>
                </a:solidFill>
              </a:rPr>
              <a:t>; NN</a:t>
            </a:r>
            <a:r>
              <a:rPr lang="en-US" altLang="en-US" sz="1800" baseline="30000" dirty="0">
                <a:solidFill>
                  <a:srgbClr val="000000"/>
                </a:solidFill>
              </a:rPr>
              <a:t>3</a:t>
            </a:r>
          </a:p>
          <a:p>
            <a:pPr marL="231775" lvl="1" indent="0">
              <a:defRPr/>
            </a:pPr>
            <a:r>
              <a:rPr lang="en-US" altLang="en-US" sz="1800" dirty="0">
                <a:solidFill>
                  <a:srgbClr val="000000"/>
                </a:solidFill>
              </a:rPr>
              <a:t>		</a:t>
            </a:r>
            <a:r>
              <a:rPr lang="en-US" altLang="en-US" sz="1600" baseline="30000" dirty="0">
                <a:solidFill>
                  <a:srgbClr val="000000"/>
                </a:solidFill>
              </a:rPr>
              <a:t>1</a:t>
            </a:r>
            <a:r>
              <a:rPr lang="en-US" altLang="en-US" sz="1600" dirty="0">
                <a:solidFill>
                  <a:srgbClr val="000000"/>
                </a:solidFill>
              </a:rPr>
              <a:t>J. Phys. G 46, 115109 (2019); </a:t>
            </a:r>
            <a:r>
              <a:rPr lang="en-US" altLang="en-US" sz="1600" baseline="30000" dirty="0">
                <a:solidFill>
                  <a:srgbClr val="000000"/>
                </a:solidFill>
              </a:rPr>
              <a:t>2</a:t>
            </a:r>
            <a:r>
              <a:rPr lang="en-US" altLang="en-US" sz="1600" dirty="0">
                <a:solidFill>
                  <a:srgbClr val="000000"/>
                </a:solidFill>
              </a:rPr>
              <a:t>EPL 127, 42001 (2019); </a:t>
            </a:r>
            <a:r>
              <a:rPr lang="en-US" altLang="en-US" sz="1600" baseline="30000" dirty="0">
                <a:solidFill>
                  <a:srgbClr val="000000"/>
                </a:solidFill>
              </a:rPr>
              <a:t>3</a:t>
            </a:r>
            <a:r>
              <a:rPr lang="en-US" altLang="en-US" sz="1600" dirty="0">
                <a:solidFill>
                  <a:srgbClr val="000000"/>
                </a:solidFill>
              </a:rPr>
              <a:t>1910.12345</a:t>
            </a:r>
          </a:p>
          <a:p>
            <a:pPr marL="465138" lvl="1" indent="-233363">
              <a:buFont typeface="Arial" charset="0"/>
              <a:buChar char="•"/>
              <a:defRPr/>
            </a:pPr>
            <a:r>
              <a:rPr lang="en-US" altLang="en-US" sz="1800" b="1" dirty="0">
                <a:solidFill>
                  <a:srgbClr val="000000"/>
                </a:solidFill>
              </a:rPr>
              <a:t>Evaluation of incomplete fission yields: </a:t>
            </a:r>
            <a:r>
              <a:rPr lang="en-US" altLang="en-US" sz="1800" dirty="0">
                <a:solidFill>
                  <a:srgbClr val="000000"/>
                </a:solidFill>
              </a:rPr>
              <a:t>BNN</a:t>
            </a:r>
            <a:r>
              <a:rPr lang="en-US" altLang="en-US" sz="1800" baseline="30000" dirty="0">
                <a:solidFill>
                  <a:srgbClr val="000000"/>
                </a:solidFill>
              </a:rPr>
              <a:t>1</a:t>
            </a:r>
            <a:r>
              <a:rPr lang="en-US" altLang="en-US" sz="1800" dirty="0">
                <a:solidFill>
                  <a:srgbClr val="000000"/>
                </a:solidFill>
              </a:rPr>
              <a:t> and mixture-density NN</a:t>
            </a:r>
            <a:r>
              <a:rPr lang="en-US" altLang="en-US" sz="1800" baseline="30000" dirty="0">
                <a:solidFill>
                  <a:srgbClr val="000000"/>
                </a:solidFill>
              </a:rPr>
              <a:t>2</a:t>
            </a:r>
          </a:p>
          <a:p>
            <a:pPr marL="231775" lvl="1" indent="0">
              <a:defRPr/>
            </a:pPr>
            <a:r>
              <a:rPr lang="en-US" altLang="en-US" sz="1800" dirty="0">
                <a:solidFill>
                  <a:srgbClr val="000000"/>
                </a:solidFill>
              </a:rPr>
              <a:t>		</a:t>
            </a:r>
            <a:r>
              <a:rPr lang="en-US" altLang="en-US" sz="1600" baseline="30000" dirty="0">
                <a:solidFill>
                  <a:srgbClr val="000000"/>
                </a:solidFill>
              </a:rPr>
              <a:t>1</a:t>
            </a:r>
            <a:r>
              <a:rPr lang="en-US" altLang="en-US" sz="1600" dirty="0">
                <a:solidFill>
                  <a:srgbClr val="000000"/>
                </a:solidFill>
              </a:rPr>
              <a:t>Phys. Rev. Lett. 123, 122501 (2019); </a:t>
            </a:r>
            <a:r>
              <a:rPr lang="en-US" altLang="en-US" sz="1600" baseline="30000" dirty="0">
                <a:solidFill>
                  <a:srgbClr val="000000"/>
                </a:solidFill>
              </a:rPr>
              <a:t>2</a:t>
            </a:r>
            <a:r>
              <a:rPr lang="en-US" altLang="en-US" sz="1600" dirty="0">
                <a:solidFill>
                  <a:srgbClr val="000000"/>
                </a:solidFill>
              </a:rPr>
              <a:t>EPJ Web Conf. 211, 04006 (2019)</a:t>
            </a:r>
            <a:endParaRPr lang="en-US" altLang="en-US" sz="1600" dirty="0">
              <a:solidFill>
                <a:srgbClr val="000090"/>
              </a:solidFill>
            </a:endParaRPr>
          </a:p>
          <a:p>
            <a:pPr lvl="0">
              <a:spcBef>
                <a:spcPts val="600"/>
              </a:spcBef>
              <a:defRPr/>
            </a:pPr>
            <a:r>
              <a:rPr lang="en-US" altLang="en-US" sz="2200" dirty="0">
                <a:solidFill>
                  <a:srgbClr val="000090"/>
                </a:solidFill>
              </a:rPr>
              <a:t>Nuclear reactions</a:t>
            </a:r>
          </a:p>
          <a:p>
            <a:pPr marL="465138" lvl="1" indent="-233363">
              <a:buFont typeface="Arial" charset="0"/>
              <a:buChar char="•"/>
              <a:defRPr/>
            </a:pPr>
            <a:r>
              <a:rPr lang="en-US" altLang="en-US" sz="1800" b="1" dirty="0">
                <a:solidFill>
                  <a:srgbClr val="000000"/>
                </a:solidFill>
              </a:rPr>
              <a:t>UQ for direct nuclear reactions:</a:t>
            </a:r>
            <a:r>
              <a:rPr lang="en-US" altLang="en-US" sz="1800" dirty="0">
                <a:solidFill>
                  <a:srgbClr val="000000"/>
                </a:solidFill>
              </a:rPr>
              <a:t> BC</a:t>
            </a:r>
            <a:r>
              <a:rPr lang="en-US" altLang="en-US" sz="1800" baseline="30000" dirty="0">
                <a:solidFill>
                  <a:srgbClr val="000000"/>
                </a:solidFill>
              </a:rPr>
              <a:t>1,2,3</a:t>
            </a:r>
          </a:p>
          <a:p>
            <a:pPr marL="231775" lvl="1" indent="0">
              <a:defRPr/>
            </a:pPr>
            <a:r>
              <a:rPr lang="en-US" altLang="en-US" sz="2000" dirty="0">
                <a:solidFill>
                  <a:srgbClr val="000000"/>
                </a:solidFill>
              </a:rPr>
              <a:t>		</a:t>
            </a:r>
            <a:r>
              <a:rPr lang="en-US" altLang="en-US" sz="1600" baseline="30000" dirty="0">
                <a:solidFill>
                  <a:srgbClr val="000000"/>
                </a:solidFill>
              </a:rPr>
              <a:t>1</a:t>
            </a:r>
            <a:r>
              <a:rPr lang="en-US" altLang="en-US" sz="1600" dirty="0">
                <a:solidFill>
                  <a:srgbClr val="000000"/>
                </a:solidFill>
              </a:rPr>
              <a:t>Phys. Rev. Lett. 122, 232502 (2019); </a:t>
            </a:r>
            <a:r>
              <a:rPr lang="en-US" altLang="en-US" sz="1600" baseline="30000" dirty="0">
                <a:solidFill>
                  <a:srgbClr val="000000"/>
                </a:solidFill>
              </a:rPr>
              <a:t>2</a:t>
            </a:r>
            <a:r>
              <a:rPr lang="en-US" altLang="en-US" sz="1600" dirty="0">
                <a:solidFill>
                  <a:srgbClr val="000000"/>
                </a:solidFill>
              </a:rPr>
              <a:t>Phys. Rev. C 97 064612 (2018); </a:t>
            </a:r>
          </a:p>
          <a:p>
            <a:pPr marL="231775" lvl="1" indent="0">
              <a:defRPr/>
            </a:pPr>
            <a:r>
              <a:rPr lang="en-US" altLang="en-US" sz="1600" baseline="30000" dirty="0">
                <a:solidFill>
                  <a:srgbClr val="000000"/>
                </a:solidFill>
              </a:rPr>
              <a:t>		3</a:t>
            </a:r>
            <a:r>
              <a:rPr lang="en-US" altLang="en-US" sz="1600" dirty="0">
                <a:solidFill>
                  <a:srgbClr val="000000"/>
                </a:solidFill>
              </a:rPr>
              <a:t>Phys. Rev. C 100, 064615 (2019)</a:t>
            </a:r>
          </a:p>
          <a:p>
            <a:pPr marL="465138" lvl="1" indent="-233363">
              <a:buFont typeface="Arial" charset="0"/>
              <a:buChar char="•"/>
              <a:defRPr/>
            </a:pPr>
            <a:r>
              <a:rPr lang="en-US" altLang="en-US" sz="1800" b="1" dirty="0">
                <a:solidFill>
                  <a:srgbClr val="000000"/>
                </a:solidFill>
              </a:rPr>
              <a:t>Cross sections in proton induced spallation reactions:</a:t>
            </a:r>
            <a:r>
              <a:rPr lang="en-US" altLang="en-US" sz="1800" dirty="0">
                <a:solidFill>
                  <a:srgbClr val="000000"/>
                </a:solidFill>
              </a:rPr>
              <a:t> BNN</a:t>
            </a:r>
            <a:r>
              <a:rPr lang="en-US" altLang="en-US" sz="1800" baseline="30000" dirty="0">
                <a:solidFill>
                  <a:srgbClr val="000000"/>
                </a:solidFill>
              </a:rPr>
              <a:t>1</a:t>
            </a:r>
            <a:r>
              <a:rPr lang="en-US" altLang="en-US" sz="1800" dirty="0">
                <a:solidFill>
                  <a:srgbClr val="000000"/>
                </a:solidFill>
              </a:rPr>
              <a:t> </a:t>
            </a:r>
            <a:br>
              <a:rPr lang="en-US" altLang="en-US" sz="2000" dirty="0">
                <a:solidFill>
                  <a:srgbClr val="000000"/>
                </a:solidFill>
              </a:rPr>
            </a:br>
            <a:r>
              <a:rPr lang="en-US" altLang="en-US" sz="2000" dirty="0">
                <a:solidFill>
                  <a:srgbClr val="000000"/>
                </a:solidFill>
              </a:rPr>
              <a:t>	</a:t>
            </a:r>
            <a:r>
              <a:rPr lang="en-US" altLang="en-US" sz="1600" baseline="30000" dirty="0">
                <a:solidFill>
                  <a:srgbClr val="000000"/>
                </a:solidFill>
              </a:rPr>
              <a:t>1</a:t>
            </a:r>
            <a:r>
              <a:rPr lang="en-US" altLang="en-US" sz="1600" dirty="0">
                <a:solidFill>
                  <a:srgbClr val="000000"/>
                </a:solidFill>
              </a:rPr>
              <a:t>Chinese Phys. C 44, 014104 (2020)</a:t>
            </a:r>
          </a:p>
          <a:p>
            <a:pPr marL="465138" lvl="1" indent="-233363">
              <a:buFont typeface="Arial" charset="0"/>
              <a:buChar char="•"/>
              <a:defRPr/>
            </a:pPr>
            <a:r>
              <a:rPr lang="en-US" altLang="en-US" sz="1800" b="1" dirty="0">
                <a:solidFill>
                  <a:srgbClr val="000000"/>
                </a:solidFill>
              </a:rPr>
              <a:t>Fusion reaction cross-sections: </a:t>
            </a:r>
            <a:r>
              <a:rPr lang="en-US" altLang="en-US" sz="1800" dirty="0">
                <a:solidFill>
                  <a:srgbClr val="000000"/>
                </a:solidFill>
              </a:rPr>
              <a:t>NN</a:t>
            </a:r>
            <a:r>
              <a:rPr lang="en-US" altLang="en-US" sz="1800" baseline="30000" dirty="0">
                <a:solidFill>
                  <a:srgbClr val="000000"/>
                </a:solidFill>
              </a:rPr>
              <a:t>1</a:t>
            </a:r>
          </a:p>
          <a:p>
            <a:pPr marL="231775" lvl="1" indent="0">
              <a:defRPr/>
            </a:pPr>
            <a:r>
              <a:rPr lang="en-US" altLang="en-US" sz="2000" baseline="30000" dirty="0">
                <a:solidFill>
                  <a:srgbClr val="000000"/>
                </a:solidFill>
              </a:rPr>
              <a:t>		</a:t>
            </a:r>
            <a:r>
              <a:rPr lang="en-US" altLang="en-US" sz="1600" baseline="30000" dirty="0">
                <a:solidFill>
                  <a:srgbClr val="000000"/>
                </a:solidFill>
              </a:rPr>
              <a:t>1</a:t>
            </a:r>
            <a:r>
              <a:rPr lang="en-US" altLang="en-US" sz="1600" dirty="0">
                <a:solidFill>
                  <a:srgbClr val="000000"/>
                </a:solidFill>
              </a:rPr>
              <a:t>NIM B 462, 51 (2020)</a:t>
            </a:r>
          </a:p>
          <a:p>
            <a:pPr marL="465138" lvl="1" indent="-233363">
              <a:buFont typeface="Arial" charset="0"/>
              <a:buChar char="•"/>
              <a:defRPr/>
            </a:pPr>
            <a:endParaRPr lang="en-US" altLang="en-US" sz="2000" dirty="0">
              <a:solidFill>
                <a:srgbClr val="000000"/>
              </a:solidFill>
            </a:endParaRPr>
          </a:p>
        </p:txBody>
      </p:sp>
    </p:spTree>
    <p:extLst>
      <p:ext uri="{BB962C8B-B14F-4D97-AF65-F5344CB8AC3E}">
        <p14:creationId xmlns:p14="http://schemas.microsoft.com/office/powerpoint/2010/main" val="159311098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A2F9F8A-50FC-CA4D-8128-A968132596EF}"/>
              </a:ext>
            </a:extLst>
          </p:cNvPr>
          <p:cNvPicPr>
            <a:picLocks noChangeAspect="1"/>
          </p:cNvPicPr>
          <p:nvPr/>
        </p:nvPicPr>
        <p:blipFill>
          <a:blip r:embed="rId2"/>
          <a:stretch>
            <a:fillRect/>
          </a:stretch>
        </p:blipFill>
        <p:spPr>
          <a:xfrm>
            <a:off x="600807" y="948979"/>
            <a:ext cx="8526412" cy="5117907"/>
          </a:xfrm>
          <a:prstGeom prst="rect">
            <a:avLst/>
          </a:prstGeom>
          <a:ln>
            <a:solidFill>
              <a:schemeClr val="tx1"/>
            </a:solidFill>
          </a:ln>
        </p:spPr>
      </p:pic>
      <p:sp>
        <p:nvSpPr>
          <p:cNvPr id="2" name="Slide Number Placeholder 1">
            <a:extLst>
              <a:ext uri="{FF2B5EF4-FFF2-40B4-BE49-F238E27FC236}">
                <a16:creationId xmlns:a16="http://schemas.microsoft.com/office/drawing/2014/main" id="{EAF76FD7-C628-C443-8053-A8CE0AA11EEC}"/>
              </a:ext>
            </a:extLst>
          </p:cNvPr>
          <p:cNvSpPr>
            <a:spLocks noGrp="1"/>
          </p:cNvSpPr>
          <p:nvPr>
            <p:ph type="sldNum" sz="quarter" idx="10"/>
          </p:nvPr>
        </p:nvSpPr>
        <p:spPr/>
        <p:txBody>
          <a:bodyPr/>
          <a:lstStyle/>
          <a:p>
            <a:fld id="{987C7CF1-4D7D-C941-87F6-6592CA3F7595}" type="slidenum">
              <a:rPr lang="en-US" smtClean="0">
                <a:solidFill>
                  <a:prstClr val="black">
                    <a:tint val="75000"/>
                  </a:prstClr>
                </a:solidFill>
              </a:rPr>
              <a:pPr/>
              <a:t>9</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7154764E-D5D1-134B-9AED-ED4FD8E56794}"/>
              </a:ext>
            </a:extLst>
          </p:cNvPr>
          <p:cNvSpPr>
            <a:spLocks noGrp="1"/>
          </p:cNvSpPr>
          <p:nvPr>
            <p:ph type="ftr" sz="quarter" idx="3"/>
          </p:nvPr>
        </p:nvSpPr>
        <p:spPr/>
        <p:txBody>
          <a:bodyPr/>
          <a:lstStyle/>
          <a:p>
            <a:r>
              <a:rPr lang="en-US"/>
              <a:t>W. Nazarewicz, A.I. for Nuclear Physics workshop 2020</a:t>
            </a:r>
            <a:endParaRPr lang="en-US" dirty="0"/>
          </a:p>
        </p:txBody>
      </p:sp>
      <p:sp>
        <p:nvSpPr>
          <p:cNvPr id="6" name="Up Arrow 5">
            <a:extLst>
              <a:ext uri="{FF2B5EF4-FFF2-40B4-BE49-F238E27FC236}">
                <a16:creationId xmlns:a16="http://schemas.microsoft.com/office/drawing/2014/main" id="{B58821DF-18B1-574E-8E76-97EAA10E81DE}"/>
              </a:ext>
            </a:extLst>
          </p:cNvPr>
          <p:cNvSpPr/>
          <p:nvPr/>
        </p:nvSpPr>
        <p:spPr>
          <a:xfrm>
            <a:off x="8543193" y="2650734"/>
            <a:ext cx="246580" cy="1078787"/>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CCFDCC0-2CBD-1D49-BFC2-4E7E0EFEDB5F}"/>
              </a:ext>
            </a:extLst>
          </p:cNvPr>
          <p:cNvSpPr txBox="1"/>
          <p:nvPr/>
        </p:nvSpPr>
        <p:spPr>
          <a:xfrm>
            <a:off x="1657526" y="369157"/>
            <a:ext cx="6412974" cy="461665"/>
          </a:xfrm>
          <a:prstGeom prst="rect">
            <a:avLst/>
          </a:prstGeom>
          <a:noFill/>
        </p:spPr>
        <p:txBody>
          <a:bodyPr wrap="none" rtlCol="0">
            <a:spAutoFit/>
          </a:bodyPr>
          <a:lstStyle/>
          <a:p>
            <a:r>
              <a:rPr lang="en-US" sz="2400" dirty="0">
                <a:solidFill>
                  <a:srgbClr val="002060"/>
                </a:solidFill>
              </a:rPr>
              <a:t>Number of nuclear structure theory AI papers </a:t>
            </a:r>
          </a:p>
        </p:txBody>
      </p:sp>
      <p:sp>
        <p:nvSpPr>
          <p:cNvPr id="8" name="TextBox 7">
            <a:extLst>
              <a:ext uri="{FF2B5EF4-FFF2-40B4-BE49-F238E27FC236}">
                <a16:creationId xmlns:a16="http://schemas.microsoft.com/office/drawing/2014/main" id="{DFC47389-8A77-7748-83F8-56400C24D3E0}"/>
              </a:ext>
            </a:extLst>
          </p:cNvPr>
          <p:cNvSpPr txBox="1"/>
          <p:nvPr/>
        </p:nvSpPr>
        <p:spPr>
          <a:xfrm>
            <a:off x="1212349" y="6073403"/>
            <a:ext cx="697627" cy="369332"/>
          </a:xfrm>
          <a:prstGeom prst="rect">
            <a:avLst/>
          </a:prstGeom>
          <a:noFill/>
        </p:spPr>
        <p:txBody>
          <a:bodyPr wrap="none" rtlCol="0">
            <a:spAutoFit/>
          </a:bodyPr>
          <a:lstStyle/>
          <a:p>
            <a:r>
              <a:rPr lang="en-US" dirty="0"/>
              <a:t>2004</a:t>
            </a:r>
          </a:p>
        </p:txBody>
      </p:sp>
      <p:sp>
        <p:nvSpPr>
          <p:cNvPr id="10" name="TextBox 9">
            <a:extLst>
              <a:ext uri="{FF2B5EF4-FFF2-40B4-BE49-F238E27FC236}">
                <a16:creationId xmlns:a16="http://schemas.microsoft.com/office/drawing/2014/main" id="{EC25AAE7-F661-E747-ABC8-A88C87B6B3F5}"/>
              </a:ext>
            </a:extLst>
          </p:cNvPr>
          <p:cNvSpPr txBox="1"/>
          <p:nvPr/>
        </p:nvSpPr>
        <p:spPr>
          <a:xfrm>
            <a:off x="8308644" y="6073403"/>
            <a:ext cx="697627" cy="369332"/>
          </a:xfrm>
          <a:prstGeom prst="rect">
            <a:avLst/>
          </a:prstGeom>
          <a:noFill/>
        </p:spPr>
        <p:txBody>
          <a:bodyPr wrap="none" rtlCol="0">
            <a:spAutoFit/>
          </a:bodyPr>
          <a:lstStyle/>
          <a:p>
            <a:r>
              <a:rPr lang="en-US" dirty="0"/>
              <a:t>2020</a:t>
            </a:r>
          </a:p>
        </p:txBody>
      </p:sp>
      <p:sp>
        <p:nvSpPr>
          <p:cNvPr id="9" name="TextBox 8">
            <a:extLst>
              <a:ext uri="{FF2B5EF4-FFF2-40B4-BE49-F238E27FC236}">
                <a16:creationId xmlns:a16="http://schemas.microsoft.com/office/drawing/2014/main" id="{F5D72428-E59B-8140-A360-7250D9D06E8F}"/>
              </a:ext>
            </a:extLst>
          </p:cNvPr>
          <p:cNvSpPr txBox="1"/>
          <p:nvPr/>
        </p:nvSpPr>
        <p:spPr>
          <a:xfrm>
            <a:off x="-42808" y="6068540"/>
            <a:ext cx="697627" cy="369332"/>
          </a:xfrm>
          <a:prstGeom prst="rect">
            <a:avLst/>
          </a:prstGeom>
          <a:noFill/>
        </p:spPr>
        <p:txBody>
          <a:bodyPr wrap="none" rtlCol="0">
            <a:spAutoFit/>
          </a:bodyPr>
          <a:lstStyle/>
          <a:p>
            <a:r>
              <a:rPr lang="en-US" dirty="0"/>
              <a:t>1992</a:t>
            </a:r>
          </a:p>
        </p:txBody>
      </p:sp>
      <p:sp>
        <p:nvSpPr>
          <p:cNvPr id="4" name="Right Brace 3">
            <a:extLst>
              <a:ext uri="{FF2B5EF4-FFF2-40B4-BE49-F238E27FC236}">
                <a16:creationId xmlns:a16="http://schemas.microsoft.com/office/drawing/2014/main" id="{D7C0DD16-5C77-9E41-AE1C-B88A317D7D22}"/>
              </a:ext>
            </a:extLst>
          </p:cNvPr>
          <p:cNvSpPr/>
          <p:nvPr/>
        </p:nvSpPr>
        <p:spPr>
          <a:xfrm rot="16200000">
            <a:off x="1315094" y="3832262"/>
            <a:ext cx="390418" cy="2732924"/>
          </a:xfrm>
          <a:prstGeom prst="rightBrace">
            <a:avLst/>
          </a:prstGeom>
          <a:ln>
            <a:solidFill>
              <a:srgbClr val="00206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CCBA829D-16A6-9F42-9C86-7FD4BCF0D73B}"/>
              </a:ext>
            </a:extLst>
          </p:cNvPr>
          <p:cNvSpPr txBox="1"/>
          <p:nvPr/>
        </p:nvSpPr>
        <p:spPr>
          <a:xfrm>
            <a:off x="0" y="4547299"/>
            <a:ext cx="3249672" cy="369332"/>
          </a:xfrm>
          <a:prstGeom prst="rect">
            <a:avLst/>
          </a:prstGeom>
          <a:noFill/>
        </p:spPr>
        <p:txBody>
          <a:bodyPr wrap="none" rtlCol="0">
            <a:spAutoFit/>
          </a:bodyPr>
          <a:lstStyle/>
          <a:p>
            <a:r>
              <a:rPr lang="en-US" dirty="0"/>
              <a:t>Early work by J.W. Clark et al.</a:t>
            </a:r>
          </a:p>
        </p:txBody>
      </p:sp>
    </p:spTree>
    <p:extLst>
      <p:ext uri="{BB962C8B-B14F-4D97-AF65-F5344CB8AC3E}">
        <p14:creationId xmlns:p14="http://schemas.microsoft.com/office/powerpoint/2010/main" val="259857518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theme/theme1.xml><?xml version="1.0" encoding="utf-8"?>
<a:theme xmlns:a="http://schemas.openxmlformats.org/drawingml/2006/main" name="2_NEUP-2010">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4963</TotalTime>
  <Words>2568</Words>
  <Application>Microsoft Macintosh PowerPoint</Application>
  <PresentationFormat>On-screen Show (4:3)</PresentationFormat>
  <Paragraphs>256</Paragraphs>
  <Slides>23</Slides>
  <Notes>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ＭＳ Ｐゴシック</vt:lpstr>
      <vt:lpstr>ヒラギノ角ゴ Pro W3</vt:lpstr>
      <vt:lpstr>AdvOTb0c9bf5d</vt:lpstr>
      <vt:lpstr>AdvOTf9433e2d</vt:lpstr>
      <vt:lpstr>AdvOTf9433e2d+fb</vt:lpstr>
      <vt:lpstr>AdvTT691e30a0</vt:lpstr>
      <vt:lpstr>Arial</vt:lpstr>
      <vt:lpstr>Calibri</vt:lpstr>
      <vt:lpstr>Corbel</vt:lpstr>
      <vt:lpstr>EuclidMathOne</vt:lpstr>
      <vt:lpstr>SFRM1000</vt:lpstr>
      <vt:lpstr>Times</vt:lpstr>
      <vt:lpstr>2_NEUP-2010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MSU</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Witold Nazarewicz</dc:creator>
  <cp:keywords/>
  <dc:description/>
  <cp:lastModifiedBy>Witek Nazarewicz</cp:lastModifiedBy>
  <cp:revision>321</cp:revision>
  <dcterms:created xsi:type="dcterms:W3CDTF">2011-02-08T20:20:39Z</dcterms:created>
  <dcterms:modified xsi:type="dcterms:W3CDTF">2020-03-04T10:32:46Z</dcterms:modified>
  <cp:category/>
</cp:coreProperties>
</file>